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  <p:sldMasterId id="2147483660" r:id="rId2"/>
    <p:sldMasterId id="2147483684" r:id="rId3"/>
    <p:sldMasterId id="2147483700" r:id="rId4"/>
    <p:sldMasterId id="2147483710" r:id="rId5"/>
    <p:sldMasterId id="2147483722" r:id="rId6"/>
    <p:sldMasterId id="2147483746" r:id="rId7"/>
    <p:sldMasterId id="2147483760" r:id="rId8"/>
    <p:sldMasterId id="2147483774" r:id="rId9"/>
    <p:sldMasterId id="2147483786" r:id="rId10"/>
    <p:sldMasterId id="2147483798" r:id="rId11"/>
    <p:sldMasterId id="2147483810" r:id="rId12"/>
    <p:sldMasterId id="2147483822" r:id="rId13"/>
  </p:sldMasterIdLst>
  <p:notesMasterIdLst>
    <p:notesMasterId r:id="rId86"/>
  </p:notesMasterIdLst>
  <p:handoutMasterIdLst>
    <p:handoutMasterId r:id="rId87"/>
  </p:handoutMasterIdLst>
  <p:sldIdLst>
    <p:sldId id="961" r:id="rId14"/>
    <p:sldId id="962" r:id="rId15"/>
    <p:sldId id="964" r:id="rId16"/>
    <p:sldId id="963" r:id="rId17"/>
    <p:sldId id="965" r:id="rId18"/>
    <p:sldId id="966" r:id="rId19"/>
    <p:sldId id="967" r:id="rId20"/>
    <p:sldId id="968" r:id="rId21"/>
    <p:sldId id="969" r:id="rId22"/>
    <p:sldId id="970" r:id="rId23"/>
    <p:sldId id="971" r:id="rId24"/>
    <p:sldId id="972" r:id="rId25"/>
    <p:sldId id="973" r:id="rId26"/>
    <p:sldId id="975" r:id="rId27"/>
    <p:sldId id="976" r:id="rId28"/>
    <p:sldId id="977" r:id="rId29"/>
    <p:sldId id="978" r:id="rId30"/>
    <p:sldId id="979" r:id="rId31"/>
    <p:sldId id="983" r:id="rId32"/>
    <p:sldId id="980" r:id="rId33"/>
    <p:sldId id="981" r:id="rId34"/>
    <p:sldId id="982" r:id="rId35"/>
    <p:sldId id="984" r:id="rId36"/>
    <p:sldId id="991" r:id="rId37"/>
    <p:sldId id="989" r:id="rId38"/>
    <p:sldId id="985" r:id="rId39"/>
    <p:sldId id="986" r:id="rId40"/>
    <p:sldId id="987" r:id="rId41"/>
    <p:sldId id="988" r:id="rId42"/>
    <p:sldId id="917" r:id="rId43"/>
    <p:sldId id="948" r:id="rId44"/>
    <p:sldId id="950" r:id="rId45"/>
    <p:sldId id="949" r:id="rId46"/>
    <p:sldId id="953" r:id="rId47"/>
    <p:sldId id="954" r:id="rId48"/>
    <p:sldId id="951" r:id="rId49"/>
    <p:sldId id="952" r:id="rId50"/>
    <p:sldId id="955" r:id="rId51"/>
    <p:sldId id="956" r:id="rId52"/>
    <p:sldId id="959" r:id="rId53"/>
    <p:sldId id="957" r:id="rId54"/>
    <p:sldId id="992" r:id="rId55"/>
    <p:sldId id="993" r:id="rId56"/>
    <p:sldId id="996" r:id="rId57"/>
    <p:sldId id="994" r:id="rId58"/>
    <p:sldId id="960" r:id="rId59"/>
    <p:sldId id="995" r:id="rId60"/>
    <p:sldId id="958" r:id="rId61"/>
    <p:sldId id="920" r:id="rId62"/>
    <p:sldId id="921" r:id="rId63"/>
    <p:sldId id="904" r:id="rId64"/>
    <p:sldId id="946" r:id="rId65"/>
    <p:sldId id="947" r:id="rId66"/>
    <p:sldId id="905" r:id="rId67"/>
    <p:sldId id="880" r:id="rId68"/>
    <p:sldId id="934" r:id="rId69"/>
    <p:sldId id="935" r:id="rId70"/>
    <p:sldId id="922" r:id="rId71"/>
    <p:sldId id="923" r:id="rId72"/>
    <p:sldId id="925" r:id="rId73"/>
    <p:sldId id="926" r:id="rId74"/>
    <p:sldId id="927" r:id="rId75"/>
    <p:sldId id="928" r:id="rId76"/>
    <p:sldId id="933" r:id="rId77"/>
    <p:sldId id="931" r:id="rId78"/>
    <p:sldId id="932" r:id="rId79"/>
    <p:sldId id="939" r:id="rId80"/>
    <p:sldId id="940" r:id="rId81"/>
    <p:sldId id="903" r:id="rId82"/>
    <p:sldId id="918" r:id="rId83"/>
    <p:sldId id="919" r:id="rId84"/>
    <p:sldId id="924" r:id="rId85"/>
  </p:sldIdLst>
  <p:sldSz cx="9144000" cy="6858000" type="screen4x3"/>
  <p:notesSz cx="6946900" cy="92202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1pPr>
    <a:lvl2pPr marL="457178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2pPr>
    <a:lvl3pPr marL="914355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3pPr>
    <a:lvl4pPr marL="1371533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4pPr>
    <a:lvl5pPr marL="182871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5pPr>
    <a:lvl6pPr marL="2285888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6pPr>
    <a:lvl7pPr marL="2743065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7pPr>
    <a:lvl8pPr marL="3200240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8pPr>
    <a:lvl9pPr marL="3657416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 userDrawn="1">
          <p15:clr>
            <a:srgbClr val="A4A3A4"/>
          </p15:clr>
        </p15:guide>
        <p15:guide id="2" pos="218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FF00FF"/>
    <a:srgbClr val="6666FF"/>
    <a:srgbClr val="004080"/>
    <a:srgbClr val="008000"/>
    <a:srgbClr val="FF8000"/>
    <a:srgbClr val="FFFF00"/>
    <a:srgbClr val="FFFAD8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8129" autoAdjust="0"/>
  </p:normalViewPr>
  <p:slideViewPr>
    <p:cSldViewPr snapToGrid="0">
      <p:cViewPr varScale="1">
        <p:scale>
          <a:sx n="116" d="100"/>
          <a:sy n="116" d="100"/>
        </p:scale>
        <p:origin x="1332" y="108"/>
      </p:cViewPr>
      <p:guideLst>
        <p:guide orient="horz" pos="21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79" d="100"/>
          <a:sy n="79" d="100"/>
        </p:scale>
        <p:origin x="-2544" y="-112"/>
      </p:cViewPr>
      <p:guideLst>
        <p:guide orient="horz" pos="2904"/>
        <p:guide pos="218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63" Type="http://schemas.openxmlformats.org/officeDocument/2006/relationships/slide" Target="slides/slide50.xml"/><Relationship Id="rId68" Type="http://schemas.openxmlformats.org/officeDocument/2006/relationships/slide" Target="slides/slide55.xml"/><Relationship Id="rId76" Type="http://schemas.openxmlformats.org/officeDocument/2006/relationships/slide" Target="slides/slide63.xml"/><Relationship Id="rId84" Type="http://schemas.openxmlformats.org/officeDocument/2006/relationships/slide" Target="slides/slide71.xml"/><Relationship Id="rId89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66" Type="http://schemas.openxmlformats.org/officeDocument/2006/relationships/slide" Target="slides/slide53.xml"/><Relationship Id="rId74" Type="http://schemas.openxmlformats.org/officeDocument/2006/relationships/slide" Target="slides/slide61.xml"/><Relationship Id="rId79" Type="http://schemas.openxmlformats.org/officeDocument/2006/relationships/slide" Target="slides/slide66.xml"/><Relationship Id="rId87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8.xml"/><Relationship Id="rId82" Type="http://schemas.openxmlformats.org/officeDocument/2006/relationships/slide" Target="slides/slide69.xml"/><Relationship Id="rId90" Type="http://schemas.openxmlformats.org/officeDocument/2006/relationships/theme" Target="theme/theme1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slide" Target="slides/slide56.xml"/><Relationship Id="rId77" Type="http://schemas.openxmlformats.org/officeDocument/2006/relationships/slide" Target="slides/slide6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72" Type="http://schemas.openxmlformats.org/officeDocument/2006/relationships/slide" Target="slides/slide59.xml"/><Relationship Id="rId80" Type="http://schemas.openxmlformats.org/officeDocument/2006/relationships/slide" Target="slides/slide67.xml"/><Relationship Id="rId85" Type="http://schemas.openxmlformats.org/officeDocument/2006/relationships/slide" Target="slides/slide72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slide" Target="slides/slide54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openxmlformats.org/officeDocument/2006/relationships/slide" Target="slides/slide57.xml"/><Relationship Id="rId75" Type="http://schemas.openxmlformats.org/officeDocument/2006/relationships/slide" Target="slides/slide62.xml"/><Relationship Id="rId83" Type="http://schemas.openxmlformats.org/officeDocument/2006/relationships/slide" Target="slides/slide70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73" Type="http://schemas.openxmlformats.org/officeDocument/2006/relationships/slide" Target="slides/slide60.xml"/><Relationship Id="rId78" Type="http://schemas.openxmlformats.org/officeDocument/2006/relationships/slide" Target="slides/slide65.xml"/><Relationship Id="rId81" Type="http://schemas.openxmlformats.org/officeDocument/2006/relationships/slide" Target="slides/slide68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4969" y="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A0A46B7F-8DA1-7B48-A56A-4FDC9BE8D490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759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4969" y="875759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9BC3A5D9-9C7B-7E44-BC71-9BB7B7E41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44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4969" y="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8400" y="692150"/>
            <a:ext cx="4610100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4690" y="4379595"/>
            <a:ext cx="5557520" cy="414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759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4969" y="875759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fld id="{1BA35DD8-EC9B-BA4D-8381-9F34597E663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73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1pPr>
    <a:lvl2pPr marL="457178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2pPr>
    <a:lvl3pPr marL="914355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3pPr>
    <a:lvl4pPr marL="1371533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4pPr>
    <a:lvl5pPr marL="182871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5pPr>
    <a:lvl6pPr marL="2285888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5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6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>
                <a:solidFill>
                  <a:srgbClr val="000000"/>
                </a:solidFill>
              </a:rPr>
              <a:pPr/>
              <a:t>1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889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03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043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91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</a:pPr>
            <a:endParaRPr lang="en-US">
              <a:cs typeface="Arial Unicode MS" panose="020B0604020202020204" pitchFamily="34" charset="-128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C0F90389-E139-498D-A5A8-C92D523942E6}" type="slidenum">
              <a:rPr lang="en-US">
                <a:latin typeface="Calibri" panose="020F0502020204030204" pitchFamily="34" charset="0"/>
              </a:rPr>
              <a:pPr algn="r" eaLnBrk="1" hangingPunct="1">
                <a:buClrTx/>
                <a:buFontTx/>
                <a:buNone/>
              </a:pPr>
              <a:t>13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794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6415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>
                <a:solidFill>
                  <a:srgbClr val="000000"/>
                </a:solidFill>
              </a:rPr>
              <a:pPr/>
              <a:t>15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0432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>
                <a:solidFill>
                  <a:srgbClr val="000000"/>
                </a:solidFill>
              </a:rPr>
              <a:pPr/>
              <a:t>16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7148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>
                <a:solidFill>
                  <a:srgbClr val="000000"/>
                </a:solidFill>
              </a:rPr>
              <a:pPr/>
              <a:t>17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6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>
                <a:solidFill>
                  <a:srgbClr val="000000"/>
                </a:solidFill>
              </a:rPr>
              <a:pPr/>
              <a:t>18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8836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3496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6F32C66-8155-44C4-8B03-755D76986F7D}" type="slidenum">
              <a:rPr lang="en-US">
                <a:solidFill>
                  <a:srgbClr val="000000"/>
                </a:solidFill>
              </a:rPr>
              <a:pPr/>
              <a:t>52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63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934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>
                <a:solidFill>
                  <a:srgbClr val="000000"/>
                </a:solidFill>
              </a:rPr>
              <a:pPr/>
              <a:t>2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890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6F32C66-8155-44C4-8B03-755D76986F7D}" type="slidenum">
              <a:rPr lang="en-US">
                <a:solidFill>
                  <a:srgbClr val="000000"/>
                </a:solidFill>
              </a:rPr>
              <a:pPr/>
              <a:t>53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63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5112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102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16925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488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067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>
                <a:solidFill>
                  <a:srgbClr val="000000"/>
                </a:solidFill>
              </a:rPr>
              <a:pPr/>
              <a:t>4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035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609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</a:pPr>
            <a:endParaRPr lang="en-US">
              <a:cs typeface="Arial Unicode MS" panose="020B0604020202020204" pitchFamily="34" charset="-128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04C2507F-D060-4818-82AF-FE955D527FB8}" type="slidenum">
              <a:rPr lang="en-US">
                <a:latin typeface="Calibri" panose="020F0502020204030204" pitchFamily="34" charset="0"/>
              </a:rPr>
              <a:pPr algn="r" eaLnBrk="1" hangingPunct="1">
                <a:buClrTx/>
                <a:buFontTx/>
                <a:buNone/>
              </a:pPr>
              <a:t>6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710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ts val="450"/>
              </a:spcBef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</a:pPr>
            <a:endParaRPr lang="en-US">
              <a:cs typeface="Arial Unicode MS" panose="020B0604020202020204" pitchFamily="34" charset="-128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82A6B81A-6A9C-4B3C-A411-0DADDE76429B}" type="slidenum">
              <a:rPr lang="en-US">
                <a:latin typeface="Calibri" panose="020F0502020204030204" pitchFamily="34" charset="0"/>
              </a:rPr>
              <a:pPr algn="r" eaLnBrk="1" hangingPunct="1">
                <a:buClrTx/>
                <a:buFontTx/>
                <a:buNone/>
              </a:pPr>
              <a:t>7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491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44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238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378367" y="6248404"/>
            <a:ext cx="1728894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2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</a:defRPr>
            </a:lvl1pPr>
          </a:lstStyle>
          <a:p>
            <a:fld id="{684DC042-DA42-6A4D-AE89-46F8D07AA4EE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3" name="Group 32"/>
          <p:cNvGrpSpPr/>
          <p:nvPr userDrawn="1"/>
        </p:nvGrpSpPr>
        <p:grpSpPr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7793037" y="4660900"/>
              <a:ext cx="998538" cy="46513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7767637" y="4640263"/>
              <a:ext cx="995363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7937500" y="4622800"/>
              <a:ext cx="660400" cy="420688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6AE5-EEBA-4DC9-996D-EBD0890F7103}" type="datetime1">
              <a:rPr lang="en-US"/>
              <a:pPr>
                <a:defRPr/>
              </a:pPr>
              <a:t>12/5/2013</a:t>
            </a:fld>
            <a:endParaRPr lang="en-US" dirty="0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A12F0A1E-7C2E-42B7-B6F5-E334A3040F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5678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AF24-E08F-4CA1-A8F2-B5ADD287E98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42143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B6559-01BC-4182-81CB-F30A64575C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00050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152AA-B07C-4D80-B3BC-96D13066EE0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71633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844D-9DE7-4E43-B38F-8B1DBF22FCE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26764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225CF-9760-4698-83D4-BBB20D44375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57846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5BF1-D34E-43C1-92A2-CBF69697E7A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629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9406-6109-47CB-BB73-E26FE0979F1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0096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8049A-CD02-46D3-98FD-ECA3A0EE12A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66417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F8E1C-017B-4201-97CA-115AA38DF3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24930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C4B1C-1526-4FE8-B0FF-296DB51F31A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95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EA0686FC-14C8-4A3C-865E-DBF3360529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970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21CE-918F-4C00-B569-7CED4EAB1E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9010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AF24-E08F-4CA1-A8F2-B5ADD287E98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79748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B6559-01BC-4182-81CB-F30A64575C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89459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152AA-B07C-4D80-B3BC-96D13066EE0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46433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844D-9DE7-4E43-B38F-8B1DBF22FCE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7487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225CF-9760-4698-83D4-BBB20D44375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9976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5BF1-D34E-43C1-92A2-CBF69697E7A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64163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9406-6109-47CB-BB73-E26FE0979F1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8381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8049A-CD02-46D3-98FD-ECA3A0EE12A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34741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F8E1C-017B-4201-97CA-115AA38DF3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81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pic>
        <p:nvPicPr>
          <p:cNvPr id="15" name="Picture 3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50" y="5541963"/>
            <a:ext cx="53149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F1129FF-7BA5-4B91-95B6-9B667E9D57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12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C4B1C-1526-4FE8-B0FF-296DB51F31A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7295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21CE-918F-4C00-B569-7CED4EAB1E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72187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AF24-E08F-4CA1-A8F2-B5ADD287E98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25914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B6559-01BC-4182-81CB-F30A64575C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4446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152AA-B07C-4D80-B3BC-96D13066EE0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62978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844D-9DE7-4E43-B38F-8B1DBF22FCE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36302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913A-5F3C-4242-B51C-B140B21D13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2471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DD201-9B3C-4281-82F0-F70B169776B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82492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EA70-95D5-473E-9D1D-E9C146089D2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34126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DB33-8AF9-4198-8174-14DD85DCDC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851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39A83-E74E-4AB2-B5F0-91044B7D84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622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E46C4-2550-4EEC-81BB-0331126F494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06849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2BB7-FD6F-4884-BF20-BCF4D1647BE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73578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5EA63-1BF2-4D91-B729-E41F7C09413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9681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BA7DF-F9E0-4252-826F-34DBFD2192D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251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34A7B-A998-4510-A51B-FC51E616423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35559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A2E5E-A2F0-4955-9C49-B715860167F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61233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F6B1C-F769-48B7-85C6-3948A326C80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10450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3468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54046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135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14E62CBE-6B22-4CDC-B375-91F30165C4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74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49246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35392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0990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2033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77912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83499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02019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095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Klaus Dehmelt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7CA0ABF7-ED07-4055-9BAD-57C633AC3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874423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AECB43-EE14-4723-A7F1-809096720E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67130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ACC4E07-6085-4A2A-BCC4-5FB0DFCEE91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316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3FC72987-203F-42B7-9FE3-5189813BEFB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771270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62F27-C10D-46A9-9AFB-9D402A22FA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883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7B1A700-7212-524C-82CA-F704C367C37F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9792A810-362D-4F6F-9E37-E8B979E49D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533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pPr>
              <a:defRPr/>
            </a:pP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0784893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4DD4E-4936-409D-ADAC-9992A5A2EC89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2486670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0"/>
            <a:ext cx="533400" cy="252413"/>
          </a:xfr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CA35FD97-8474-4B26-9E94-6A9408295888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5100964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8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41AFA05E-8E51-41A0-A36D-499666C0AAB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578022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4987D-58AD-4946-94B5-C88F3ED5D20C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2230015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8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B6BC3-8293-4743-AAEA-3153739544D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0473882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FF534-D5D5-4CA4-9755-D7DA990B273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2299270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CE095-5939-4A0D-8896-07539B6EBC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168821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1B27B-24D2-49C2-85DF-B278CAE9C5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2816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9169" y="6561671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3B3C10-DA61-4430-9336-E7B522F5B4CF}" type="datetime1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61583A9F-2D60-4700-98DC-0C0C4DE57FFE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8543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A21D37-83F1-4746-A2AE-26F3CDE1478E}" type="datetime1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1BE52FB1-E9C7-4A5F-BCB9-E58B1E90D887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16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8FD7DC-4709-44BF-AAE4-ED8DB90FCED6}" type="datetime1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DA5C39BC-5E71-4C05-BEFA-03E441D0B981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9670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369BC-80DD-4AEB-B8F3-AEC795F90A37}" type="datetime1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Detector R&amp;D Committee,  6/5/13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0DA820DD-04B2-4153-8857-7F52E4F3A1D7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5387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7AD317-476F-45F0-A123-6E3EA8EEA480}" type="datetime1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Detector R&amp;D Committee,  6/5/13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33CD0EFE-0F3E-43B0-9836-7FD947F909A5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2059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DE1853-80FA-44EA-A3BD-7F62C8FA7EE5}" type="datetime1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Detector R&amp;D Committee,  6/5/13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FC3D9483-D6CB-4489-8D45-5D593868636E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8123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  <a:ea typeface="ＭＳ Ｐゴシック"/>
              <a:cs typeface="Arial" pitchFamily="34" charset="0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69B80AB2-15A9-4089-B617-6247994805C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4810702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01B239CE-6488-4245-A9C1-75AF1582DEB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16451449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1882EEA9-9295-4E3B-B747-6FDEDB25589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5904936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A913E591-C417-4708-A8E8-386F75175D1A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119783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9324" y="16704"/>
            <a:ext cx="1492758" cy="6889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574370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1206" y="6565900"/>
            <a:ext cx="4902200" cy="228600"/>
          </a:xfrm>
        </p:spPr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10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11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DE4BF92C-17FF-41BA-A7E4-FF59521CD18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7078139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E76FFBFB-06A2-4796-80DE-45405F7054D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4991854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2776CE3C-7FE9-4129-AC0A-DFE139F373F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7462766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2CC56FE8-C15B-4A6C-8B7A-EF7042CC463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5457355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EBCB642E-D177-4F31-B598-1761AAFA04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44355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 dirty="0">
                <a:solidFill>
                  <a:srgbClr val="0000FF"/>
                </a:solidFill>
                <a:effectLst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 dirty="0">
                <a:solidFill>
                  <a:srgbClr val="FF00FF"/>
                </a:solidFill>
                <a:effectLst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 smtClean="0">
                <a:solidFill>
                  <a:srgbClr val="0000FF"/>
                </a:solidFill>
                <a:effectLst/>
              </a:defRPr>
            </a:lvl1pPr>
          </a:lstStyle>
          <a:p>
            <a:pPr>
              <a:defRPr/>
            </a:pPr>
            <a:fld id="{7A9D2564-295A-425E-8A11-12829849AAE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9781512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3E283-33D5-40D8-8FE8-4DDD4D3B8AD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36526967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 dirty="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FF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65529320-9133-4221-9B83-8FD2399E05D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0039536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4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 dirty="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FF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C0FC52A6-0FB5-4A2B-A38B-0F972B4BF5E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0749009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DAAC0-C937-493D-9E6F-75386BA71AE8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2582322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4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BF998-362F-4FD8-9DAE-741674CE375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55130287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06F99-873E-4412-A042-C222E0C54F5C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1820521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09A0B-DBD1-4FF7-B8FF-B519F5BE0DA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81385196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A81E1-6C6D-49F6-BA01-59BD8674AE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54247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C08EBD-614B-40FB-BB53-E6C7C2AC1CD4}" type="datetime1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01D4F818-ADD0-422A-B588-9D3A617D5F23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1097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FA6122-5D76-44A2-9B19-C8572A5244FE}" type="datetime1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FE1186B5-5BFE-4D58-8224-C777609FF335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83783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6AE5-EEBA-4DC9-996D-EBD0890F7103}" type="datetime1">
              <a:rPr lang="en-US"/>
              <a:pPr>
                <a:defRPr/>
              </a:pPr>
              <a:t>12/5/2013</a:t>
            </a:fld>
            <a:endParaRPr lang="en-US" dirty="0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A12F0A1E-7C2E-42B7-B6F5-E334A3040F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EA0686FC-14C8-4A3C-865E-DBF3360529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7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pic>
        <p:nvPicPr>
          <p:cNvPr id="15" name="Picture 3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50" y="5541963"/>
            <a:ext cx="53149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F1129FF-7BA5-4B91-95B6-9B667E9D57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04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39A83-E74E-4AB2-B5F0-91044B7D84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25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6" name="Picture 5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3924" y="0"/>
            <a:ext cx="1492758" cy="688942"/>
          </a:xfrm>
          <a:prstGeom prst="rect">
            <a:avLst/>
          </a:prstGeom>
        </p:spPr>
      </p:pic>
      <p:grpSp>
        <p:nvGrpSpPr>
          <p:cNvPr id="8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9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14E62CBE-6B22-4CDC-B375-91F30165C4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619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Klaus Dehmelt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7CA0ABF7-ED07-4055-9BAD-57C633AC3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295405"/>
      </p:ext>
    </p:extLst>
  </p:cSld>
  <p:clrMapOvr>
    <a:masterClrMapping/>
  </p:clrMapOvr>
  <p:hf hdr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AECB43-EE14-4723-A7F1-809096720E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298711"/>
      </p:ext>
    </p:extLst>
  </p:cSld>
  <p:clrMapOvr>
    <a:masterClrMapping/>
  </p:clrMapOvr>
  <p:hf hdr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ACC4E07-6085-4A2A-BCC4-5FB0DFCEE91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01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3FC72987-203F-42B7-9FE3-5189813BEFB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015539"/>
      </p:ext>
    </p:extLst>
  </p:cSld>
  <p:clrMapOvr>
    <a:masterClrMapping/>
  </p:clrMapOvr>
  <p:hf hdr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62F27-C10D-46A9-9AFB-9D402A22FA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314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9792A810-362D-4F6F-9E37-E8B979E49D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12/5/2013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889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solidFill>
                  <a:prstClr val="black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solidFill>
                  <a:prstClr val="black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kumimoji="0" lang="en-US">
                <a:solidFill>
                  <a:prstClr val="white"/>
                </a:solidFill>
                <a:effectLst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US" smtClean="0">
                <a:solidFill>
                  <a:srgbClr val="2DA2BF">
                    <a:tint val="20000"/>
                  </a:srgbClr>
                </a:solidFill>
              </a:rPr>
              <a:t>Thomas K Hemmick</a:t>
            </a: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3582EA7-0D41-49A5-AC07-3F25B2B744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620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2745C0-8298-4355-B749-9A72BF96731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41795732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12/5/2013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3FD0341-02FE-4CCB-B2CF-17720E606E94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86185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BD2CD6-BD71-9540-8FCE-C04CD30520C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12/5/2013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8CF2D5-ABFF-47B4-8B92-CE88B7B2DF20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510620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F32753E-099F-43F4-9039-29F1F827E97F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99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12/5/2013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43E8328-ED60-4BC0-87DA-68F30C45CF1D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81661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87DDF0E-187D-45C1-B4EF-CDADBAE42B4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289131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D64722D-1483-4527-A1F3-88874B8E4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705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12/5/2013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449FADE-D8EB-4A69-8EC6-0BAA1C151184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850369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0E0D086-2CFE-4582-AFBB-E7764789D57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47457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2FF290-A794-4FBC-A02C-5FAF188AEF4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434218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745C0-8298-4355-B749-9A72BF96731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134089"/>
            <a:ext cx="8229600" cy="78032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538868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632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7B263AA9-63A8-435C-B083-93C0A661F5BB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11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434" y="6565901"/>
            <a:ext cx="1507067" cy="275168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36" y="6578600"/>
            <a:ext cx="4236508" cy="228600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C92166-1194-2F48-BFD2-97EB8C06103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solidFill>
                  <a:prstClr val="black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solidFill>
                  <a:prstClr val="black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kumimoji="0" lang="en-US">
                <a:solidFill>
                  <a:prstClr val="white"/>
                </a:solidFill>
                <a:effectLst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/>
              <a:pPr/>
              <a:t>12/5/2013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US" smtClean="0">
                <a:solidFill>
                  <a:srgbClr val="2DA2BF">
                    <a:tint val="20000"/>
                  </a:srgbClr>
                </a:solidFill>
              </a:rPr>
              <a:t>Thomas K Hemmick</a:t>
            </a: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3582EA7-0D41-49A5-AC07-3F25B2B744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326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2745C0-8298-4355-B749-9A72BF96731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83914449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12/5/2013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3FD0341-02FE-4CCB-B2CF-17720E606E94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446391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12/5/2013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8CF2D5-ABFF-47B4-8B92-CE88B7B2DF20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09673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F32753E-099F-43F4-9039-29F1F827E97F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962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12/5/2013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43E8328-ED60-4BC0-87DA-68F30C45CF1D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152551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87DDF0E-187D-45C1-B4EF-CDADBAE42B4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133045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D64722D-1483-4527-A1F3-88874B8E4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72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12/5/2013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449FADE-D8EB-4A69-8EC6-0BAA1C151184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65708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0E0D086-2CFE-4582-AFBB-E7764789D57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087894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  <a:prstGeom prst="rect">
            <a:avLst/>
          </a:prstGeom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2F8949-A4D7-1044-8DE4-2C17568E9D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2FF290-A794-4FBC-A02C-5FAF188AEF4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515593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12/5/2013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745C0-8298-4355-B749-9A72BF96731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134089"/>
            <a:ext cx="8229600" cy="78032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794074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632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7B263AA9-63A8-435C-B083-93C0A661F5BB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84001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225CF-9760-4698-83D4-BBB20D44375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26765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5BF1-D34E-43C1-92A2-CBF69697E7A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2726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B9406-6109-47CB-BB73-E26FE0979F1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5388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8049A-CD02-46D3-98FD-ECA3A0EE12A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06432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F8E1C-017B-4201-97CA-115AA38DF3D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6718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C4B1C-1526-4FE8-B0FF-296DB51F31A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17527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421CE-918F-4C00-B569-7CED4EAB1EC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85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gif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2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2.xml"/><Relationship Id="rId16" Type="http://schemas.openxmlformats.org/officeDocument/2006/relationships/theme" Target="../theme/theme3.xml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5.png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10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12.jpe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image" Target="../media/image12.jpeg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434" y="6565901"/>
            <a:ext cx="1507067" cy="2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6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0"/>
            <a:ext cx="5334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9EA87294-3AFE-9D4E-921B-BEF8B3AF57E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0" y="6156722"/>
            <a:ext cx="1003762" cy="701278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0560" y="5896380"/>
              <a:ext cx="1296590" cy="773043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8803" y="5988097"/>
              <a:ext cx="84534" cy="15365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5797" y="6216794"/>
              <a:ext cx="942975" cy="488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5575" y="6257292"/>
              <a:ext cx="625078" cy="44548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438" y="5928540"/>
              <a:ext cx="160734" cy="144127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5175" y="6680143"/>
              <a:ext cx="90487" cy="133407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060" y="6017875"/>
              <a:ext cx="229791" cy="45620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322" y="5997626"/>
              <a:ext cx="433387" cy="207257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5132" y="6120312"/>
              <a:ext cx="185737" cy="7980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12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220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57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5" y="32780"/>
            <a:ext cx="458925" cy="424420"/>
          </a:xfrm>
          <a:prstGeom prst="rect">
            <a:avLst/>
          </a:prstGeom>
        </p:spPr>
      </p:pic>
      <p:grpSp>
        <p:nvGrpSpPr>
          <p:cNvPr id="825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1" r:id="rId3"/>
    <p:sldLayoutId id="2147483657" r:id="rId4"/>
    <p:sldLayoutId id="2147483655" r:id="rId5"/>
    <p:sldLayoutId id="2147483658" r:id="rId6"/>
    <p:sldLayoutId id="2147483656" r:id="rId7"/>
    <p:sldLayoutId id="2147483653" r:id="rId8"/>
    <p:sldLayoutId id="2147483659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+mn-cs"/>
        </a:defRPr>
      </a:lvl1pPr>
      <a:lvl2pPr marL="742912" indent="-285735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2pPr>
      <a:lvl3pPr marL="1142943" indent="-228588" algn="l" rtl="0" fontAlgn="base">
        <a:spcBef>
          <a:spcPct val="20000"/>
        </a:spcBef>
        <a:spcAft>
          <a:spcPct val="0"/>
        </a:spcAft>
        <a:buBlip>
          <a:blip r:embed="rId12"/>
        </a:buBlip>
        <a:defRPr kumimoji="1" sz="18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3pPr>
      <a:lvl4pPr marL="1600120" indent="-228588" algn="l" rtl="0" fontAlgn="base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4pPr>
      <a:lvl5pPr marL="2057297" indent="-228588" algn="l" rtl="0" fontAlgn="base">
        <a:spcBef>
          <a:spcPct val="20000"/>
        </a:spcBef>
        <a:spcAft>
          <a:spcPct val="0"/>
        </a:spcAft>
        <a:buSzPct val="120000"/>
        <a:buFontTx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52BDF1D-1411-4A79-A9C4-E4BEB4DBC858}" type="datetime1"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12/5/2013</a:t>
            </a:fld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t>EIC weekly Meeting</a:t>
            </a:r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0E36C9-3AF3-4F25-819E-BE7B4BF519E9}" type="slidenum"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848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52BDF1D-1411-4A79-A9C4-E4BEB4DBC858}" type="datetime1"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12/5/2013</a:t>
            </a:fld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t>EIC weekly Meeting</a:t>
            </a:r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0E36C9-3AF3-4F25-819E-BE7B4BF519E9}" type="slidenum"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587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38519A0-D043-4F05-8A00-1189D048C87C}" type="datetime1"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12/5/2013</a:t>
            </a:fld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EE65118-0242-4A27-BD4D-234ED326C5A6}" type="slidenum"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927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t>12/3/2013</a:t>
            </a:r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508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88391-581A-406F-9DA4-8C82EFD7852C}" type="datetime1">
              <a:rPr lang="en-US" b="0">
                <a:effectLst/>
              </a:rPr>
              <a:pPr>
                <a:defRPr/>
              </a:pPr>
              <a:t>12/5/2013</a:t>
            </a:fld>
            <a:endParaRPr lang="en-US" b="0" dirty="0">
              <a:effectLst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b="0">
                <a:effectLst/>
              </a:rPr>
              <a:t>K. Dehmelt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600">
                <a:solidFill>
                  <a:srgbClr val="7B9899"/>
                </a:solidFill>
              </a:defRPr>
            </a:lvl1pPr>
          </a:lstStyle>
          <a:p>
            <a:fld id="{ECA3D0A4-43A3-43E2-AEB3-14A8EA8EA2FB}" type="slidenum">
              <a:rPr kumimoji="0" lang="en-US" b="0" smtClean="0">
                <a:effectLst/>
                <a:latin typeface="Georgia" panose="02040502050405020303" pitchFamily="18" charset="0"/>
                <a:cs typeface="Arial" panose="020B0604020202020204" pitchFamily="34" charset="0"/>
              </a:rPr>
              <a:pPr/>
              <a:t>‹#›</a:t>
            </a:fld>
            <a:endParaRPr kumimoji="0" lang="en-US" b="0" smtClean="0"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40" name="Picture 20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150" y="6064250"/>
            <a:ext cx="20494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24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anose="05020102010507070707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anose="05000000000000000000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3775" y="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fld id="{BFE1D5C2-881C-4C2E-B4E7-03B42D38178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3078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3097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3098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9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0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6"/>
                  <a:ext cx="44" cy="114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102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3079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3081" name="Picture 56" descr="EIClogo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8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8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69703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20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21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21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21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21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b="1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5320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fld id="{BA0AFC6A-2E5F-4404-ABE4-6DC48C3C004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4102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4121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4122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9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1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5"/>
                  <a:ext cx="44" cy="115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grpSp>
            <p:nvGrpSpPr>
              <p:cNvPr id="4126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4103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pic>
        <p:nvPicPr>
          <p:cNvPr id="4105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6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02429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Blip>
          <a:blip r:embed="rId12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i="1" dirty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i="1" dirty="0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5320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i="1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fld id="{85E4DD58-B4A7-4A75-8FE1-FD9913B319F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1030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049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1050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8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3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54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031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1033" name="Picture 56" descr="EIClogo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4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4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23335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anose="020B0600070205080204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anose="020B0600070205080204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anose="020B0600070205080204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anose="020B0600070205080204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anose="020B0600070205080204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anose="020B0600070205080204" pitchFamily="34" charset="-128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16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anose="020B0600070205080204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7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7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7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7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88391-581A-406F-9DA4-8C82EFD7852C}" type="datetime1">
              <a:rPr lang="en-US" b="0">
                <a:effectLst/>
              </a:rPr>
              <a:pPr>
                <a:defRPr/>
              </a:pPr>
              <a:t>12/5/2013</a:t>
            </a:fld>
            <a:endParaRPr lang="en-US" b="0" dirty="0">
              <a:effectLst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b="0">
                <a:effectLst/>
              </a:rPr>
              <a:t>K. Dehmelt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600">
                <a:solidFill>
                  <a:srgbClr val="7B9899"/>
                </a:solidFill>
              </a:defRPr>
            </a:lvl1pPr>
          </a:lstStyle>
          <a:p>
            <a:fld id="{ECA3D0A4-43A3-43E2-AEB3-14A8EA8EA2FB}" type="slidenum">
              <a:rPr kumimoji="0" lang="en-US" b="0" smtClean="0">
                <a:effectLst/>
                <a:latin typeface="Georgia" panose="02040502050405020303" pitchFamily="18" charset="0"/>
                <a:cs typeface="Arial" panose="020B0604020202020204" pitchFamily="34" charset="0"/>
              </a:rPr>
              <a:pPr/>
              <a:t>‹#›</a:t>
            </a:fld>
            <a:endParaRPr kumimoji="0" lang="en-US" b="0" smtClean="0"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40" name="Picture 20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150" y="6064250"/>
            <a:ext cx="20494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49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anose="05020102010507070707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anose="05000000000000000000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pPr/>
              <a:t>12/5/2013</a:t>
            </a:fld>
            <a:endParaRPr lang="en-US" dirty="0">
              <a:solidFill>
                <a:srgbClr val="464646">
                  <a:shade val="90000"/>
                </a:srgbClr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t>Thomas K Hemmick</a:t>
            </a:r>
            <a:endParaRPr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3582EA7-0D41-49A5-AC07-3F25B2B744C1}" type="slidenum"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414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ransition>
    <p:pull dir="ld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pPr/>
              <a:t>12/5/2013</a:t>
            </a:fld>
            <a:endParaRPr lang="en-US" dirty="0">
              <a:solidFill>
                <a:srgbClr val="464646">
                  <a:shade val="90000"/>
                </a:srgbClr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t>Thomas K Hemmick</a:t>
            </a:r>
            <a:endParaRPr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3582EA7-0D41-49A5-AC07-3F25B2B744C1}" type="slidenum"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847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</p:sldLayoutIdLst>
  <p:transition>
    <p:pull dir="ld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52BDF1D-1411-4A79-A9C4-E4BEB4DBC858}" type="datetime1"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12/5/2013</a:t>
            </a:fld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t>EIC weekly Meeting</a:t>
            </a:r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0E36C9-3AF3-4F25-819E-BE7B4BF519E9}" type="slidenum">
              <a:rPr kumimoji="0" lang="en-US" b="0" smtClean="0">
                <a:solidFill>
                  <a:prstClr val="black">
                    <a:tint val="75000"/>
                  </a:prstClr>
                </a:solidFill>
                <a:effectLst/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en-US" b="0">
              <a:solidFill>
                <a:prstClr val="black">
                  <a:tint val="75000"/>
                </a:prstClr>
              </a:solidFill>
              <a:effectLst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4313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16.xml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6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74.png"/><Relationship Id="rId7" Type="http://schemas.openxmlformats.org/officeDocument/2006/relationships/image" Target="../media/image2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10" Type="http://schemas.openxmlformats.org/officeDocument/2006/relationships/image" Target="../media/image5.png"/><Relationship Id="rId4" Type="http://schemas.openxmlformats.org/officeDocument/2006/relationships/image" Target="../media/image75.png"/><Relationship Id="rId9" Type="http://schemas.openxmlformats.org/officeDocument/2006/relationships/image" Target="../media/image4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gif"/><Relationship Id="rId3" Type="http://schemas.openxmlformats.org/officeDocument/2006/relationships/image" Target="../media/image79.gif"/><Relationship Id="rId7" Type="http://schemas.openxmlformats.org/officeDocument/2006/relationships/image" Target="../media/image83.gif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gif"/><Relationship Id="rId5" Type="http://schemas.openxmlformats.org/officeDocument/2006/relationships/image" Target="../media/image81.gif"/><Relationship Id="rId4" Type="http://schemas.openxmlformats.org/officeDocument/2006/relationships/image" Target="../media/image80.gif"/><Relationship Id="rId9" Type="http://schemas.openxmlformats.org/officeDocument/2006/relationships/image" Target="../media/image85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9.gif"/><Relationship Id="rId4" Type="http://schemas.openxmlformats.org/officeDocument/2006/relationships/image" Target="../media/image88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gif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gif"/><Relationship Id="rId2" Type="http://schemas.openxmlformats.org/officeDocument/2006/relationships/image" Target="../media/image94.gif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8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gif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0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8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2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10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3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3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3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7" Type="http://schemas.openxmlformats.org/officeDocument/2006/relationships/image" Target="../media/image135.pn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3" Type="http://schemas.openxmlformats.org/officeDocument/2006/relationships/image" Target="../media/image2.png"/><Relationship Id="rId7" Type="http://schemas.openxmlformats.org/officeDocument/2006/relationships/image" Target="../media/image13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3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3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5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3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3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15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6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9.png"/><Relationship Id="rId4" Type="http://schemas.openxmlformats.org/officeDocument/2006/relationships/image" Target="../media/image13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163.png"/><Relationship Id="rId7" Type="http://schemas.openxmlformats.org/officeDocument/2006/relationships/image" Target="../media/image5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22913"/>
            <a:ext cx="6239107" cy="46600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6486" y="89728"/>
            <a:ext cx="6115851" cy="1389958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Sector Test for high </a:t>
            </a:r>
            <a:r>
              <a:rPr lang="en-US" dirty="0" smtClean="0">
                <a:latin typeface="Symbol" panose="05050102010706020507" pitchFamily="18" charset="2"/>
              </a:rPr>
              <a:t>h</a:t>
            </a:r>
            <a:r>
              <a:rPr lang="en-US" dirty="0" smtClean="0"/>
              <a:t> at</a:t>
            </a:r>
            <a:br>
              <a:rPr lang="en-US" dirty="0" smtClean="0"/>
            </a:br>
            <a:r>
              <a:rPr lang="en-US" dirty="0" smtClean="0"/>
              <a:t>Electron-Ion Collider (EIC):</a:t>
            </a:r>
            <a:br>
              <a:rPr lang="en-US" dirty="0" smtClean="0"/>
            </a:br>
            <a:r>
              <a:rPr lang="en-US" dirty="0" smtClean="0">
                <a:solidFill>
                  <a:schemeClr val="tx1"/>
                </a:solidFill>
              </a:rPr>
              <a:t>T-1037 (FLYSUB) Status Update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-1" y="1882304"/>
            <a:ext cx="6239107" cy="926213"/>
            <a:chOff x="0" y="1784330"/>
            <a:chExt cx="5776734" cy="86922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784484"/>
              <a:ext cx="869069" cy="86906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8138" y="1792955"/>
              <a:ext cx="857250" cy="85725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86664" y="1784330"/>
              <a:ext cx="865875" cy="86587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1646" y="1792955"/>
              <a:ext cx="780193" cy="85725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31839" y="1792955"/>
              <a:ext cx="765595" cy="85725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9069" y="1784484"/>
              <a:ext cx="845525" cy="86572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0485" b="12265"/>
            <a:stretch/>
          </p:blipFill>
          <p:spPr>
            <a:xfrm>
              <a:off x="4934870" y="1792955"/>
              <a:ext cx="841864" cy="857250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469314" y="3145394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Shift Crew 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19125" y="1545002"/>
            <a:ext cx="16498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Shift Crew 1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79880" y="5280296"/>
            <a:ext cx="2688557" cy="147732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0" dirty="0" smtClean="0">
                <a:solidFill>
                  <a:srgbClr val="000000"/>
                </a:solidFill>
              </a:rPr>
              <a:t>BNL</a:t>
            </a:r>
          </a:p>
          <a:p>
            <a:pPr algn="ctr"/>
            <a:r>
              <a:rPr lang="en-US" b="0" dirty="0" smtClean="0">
                <a:solidFill>
                  <a:srgbClr val="000000"/>
                </a:solidFill>
              </a:rPr>
              <a:t>Florida Tech</a:t>
            </a:r>
          </a:p>
          <a:p>
            <a:pPr algn="ctr"/>
            <a:r>
              <a:rPr lang="en-US" b="0" dirty="0" smtClean="0">
                <a:solidFill>
                  <a:srgbClr val="000000"/>
                </a:solidFill>
              </a:rPr>
              <a:t>Stony Brook University</a:t>
            </a:r>
          </a:p>
          <a:p>
            <a:pPr algn="ctr"/>
            <a:r>
              <a:rPr lang="en-US" b="0" dirty="0" smtClean="0">
                <a:solidFill>
                  <a:srgbClr val="000000"/>
                </a:solidFill>
              </a:rPr>
              <a:t>University of Virginia</a:t>
            </a:r>
          </a:p>
          <a:p>
            <a:pPr algn="ctr"/>
            <a:r>
              <a:rPr lang="en-US" b="0" dirty="0" smtClean="0">
                <a:solidFill>
                  <a:srgbClr val="000000"/>
                </a:solidFill>
              </a:rPr>
              <a:t>Yale University</a:t>
            </a:r>
            <a:endParaRPr lang="en-US" b="0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4536" y="2340933"/>
            <a:ext cx="2757801" cy="2166844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6264535" y="2348221"/>
            <a:ext cx="2803902" cy="2166844"/>
            <a:chOff x="6773488" y="3330060"/>
            <a:chExt cx="2803902" cy="2166844"/>
          </a:xfrm>
        </p:grpSpPr>
        <p:sp>
          <p:nvSpPr>
            <p:cNvPr id="8" name="Rectangle 7"/>
            <p:cNvSpPr/>
            <p:nvPr/>
          </p:nvSpPr>
          <p:spPr bwMode="auto">
            <a:xfrm>
              <a:off x="6773488" y="3330060"/>
              <a:ext cx="2803902" cy="216684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780870" y="3471373"/>
              <a:ext cx="2789138" cy="1884218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6516135" y="1882304"/>
            <a:ext cx="2416046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What is a FLYSUB?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530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"/>
          <p:cNvSpPr txBox="1">
            <a:spLocks noChangeArrowheads="1"/>
          </p:cNvSpPr>
          <p:nvPr/>
        </p:nvSpPr>
        <p:spPr bwMode="auto">
          <a:xfrm>
            <a:off x="682088" y="-48980"/>
            <a:ext cx="8341346" cy="592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695" tIns="35695" rIns="35695" bIns="35695"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2953" dirty="0">
                <a:solidFill>
                  <a:srgbClr val="000000"/>
                </a:solidFill>
                <a:latin typeface="Arial Narrow" panose="020B0606020202030204" pitchFamily="34" charset="0"/>
              </a:rPr>
              <a:t>Event Displays  20 degrees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0"/>
          <a:stretch>
            <a:fillRect/>
          </a:stretch>
        </p:blipFill>
        <p:spPr bwMode="auto">
          <a:xfrm>
            <a:off x="139544" y="1801924"/>
            <a:ext cx="6204658" cy="475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98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284541" y="3729856"/>
            <a:ext cx="1221284" cy="32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Sample (time)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985735" y="1863323"/>
            <a:ext cx="331555" cy="51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2953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X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985735" y="1863323"/>
            <a:ext cx="331555" cy="51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2953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X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986851" y="1863323"/>
            <a:ext cx="331555" cy="51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2953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X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986851" y="4369523"/>
            <a:ext cx="331555" cy="51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2953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Y</a:t>
            </a:r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 flipV="1">
            <a:off x="4822621" y="3470864"/>
            <a:ext cx="619573" cy="273505"/>
          </a:xfrm>
          <a:prstGeom prst="line">
            <a:avLst/>
          </a:prstGeom>
          <a:noFill/>
          <a:ln w="9525" cap="flat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1043785" y="3730972"/>
            <a:ext cx="1494789" cy="320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Strip Nr (position)</a:t>
            </a:r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 flipH="1" flipV="1">
            <a:off x="682088" y="3600360"/>
            <a:ext cx="749069" cy="144008"/>
          </a:xfrm>
          <a:prstGeom prst="line">
            <a:avLst/>
          </a:prstGeom>
          <a:noFill/>
          <a:ln w="9525" cap="flat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5851" name="Group 11"/>
          <p:cNvGrpSpPr>
            <a:grpSpLocks/>
          </p:cNvGrpSpPr>
          <p:nvPr/>
        </p:nvGrpSpPr>
        <p:grpSpPr bwMode="auto">
          <a:xfrm>
            <a:off x="3170427" y="1414552"/>
            <a:ext cx="2364423" cy="1541675"/>
            <a:chOff x="2840" y="1267"/>
            <a:chExt cx="2118" cy="1381"/>
          </a:xfrm>
        </p:grpSpPr>
        <p:sp>
          <p:nvSpPr>
            <p:cNvPr id="35852" name="Line 12"/>
            <p:cNvSpPr>
              <a:spLocks noChangeShapeType="1"/>
            </p:cNvSpPr>
            <p:nvPr/>
          </p:nvSpPr>
          <p:spPr bwMode="auto">
            <a:xfrm flipH="1">
              <a:off x="2848" y="1267"/>
              <a:ext cx="1047" cy="1381"/>
            </a:xfrm>
            <a:prstGeom prst="line">
              <a:avLst/>
            </a:prstGeom>
            <a:noFill/>
            <a:ln w="36000" cap="flat">
              <a:solidFill>
                <a:srgbClr val="FF0000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>
              <a:off x="2840" y="1301"/>
              <a:ext cx="2118" cy="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1644" rIns="63289" bIns="31644"/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r>
                <a:rPr lang="en-US" sz="1688">
                  <a:solidFill>
                    <a:srgbClr val="000000"/>
                  </a:solidFill>
                  <a:latin typeface="Arial Narrow" panose="020B0606020202030204" pitchFamily="34" charset="0"/>
                  <a:ea typeface="Arial Narrow" panose="020B0606020202030204" pitchFamily="34" charset="0"/>
                  <a:cs typeface="Arial Narrow" panose="020B0606020202030204" pitchFamily="34" charset="0"/>
                </a:rPr>
                <a:t>The particle came in like that</a:t>
              </a:r>
            </a:p>
          </p:txBody>
        </p:sp>
      </p:grp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6024927" y="1707035"/>
            <a:ext cx="3083351" cy="2030635"/>
          </a:xfrm>
          <a:prstGeom prst="rect">
            <a:avLst/>
          </a:prstGeom>
          <a:solidFill>
            <a:srgbClr val="314004"/>
          </a:solidFill>
          <a:ln w="9525" cap="flat">
            <a:solidFill>
              <a:srgbClr val="3465A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5855" name="Group 15"/>
          <p:cNvGrpSpPr>
            <a:grpSpLocks/>
          </p:cNvGrpSpPr>
          <p:nvPr/>
        </p:nvGrpSpPr>
        <p:grpSpPr bwMode="auto">
          <a:xfrm>
            <a:off x="6132095" y="1804157"/>
            <a:ext cx="3013021" cy="1788388"/>
            <a:chOff x="5493" y="1616"/>
            <a:chExt cx="2699" cy="1602"/>
          </a:xfrm>
        </p:grpSpPr>
        <p:sp>
          <p:nvSpPr>
            <p:cNvPr id="35856" name="Line 16"/>
            <p:cNvSpPr>
              <a:spLocks noChangeShapeType="1"/>
            </p:cNvSpPr>
            <p:nvPr/>
          </p:nvSpPr>
          <p:spPr bwMode="auto">
            <a:xfrm>
              <a:off x="5980" y="2009"/>
              <a:ext cx="1224" cy="0"/>
            </a:xfrm>
            <a:prstGeom prst="line">
              <a:avLst/>
            </a:prstGeom>
            <a:noFill/>
            <a:ln w="22320" cap="sq">
              <a:solidFill>
                <a:srgbClr val="FFFFFF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57" name="Line 17"/>
            <p:cNvSpPr>
              <a:spLocks noChangeShapeType="1"/>
            </p:cNvSpPr>
            <p:nvPr/>
          </p:nvSpPr>
          <p:spPr bwMode="auto">
            <a:xfrm>
              <a:off x="6024" y="2451"/>
              <a:ext cx="1117" cy="0"/>
            </a:xfrm>
            <a:prstGeom prst="line">
              <a:avLst/>
            </a:prstGeom>
            <a:noFill/>
            <a:ln w="38160" cap="rnd">
              <a:solidFill>
                <a:srgbClr val="AB1E9A"/>
              </a:solidFill>
              <a:prstDash val="dash"/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58" name="Line 18"/>
            <p:cNvSpPr>
              <a:spLocks noChangeShapeType="1"/>
            </p:cNvSpPr>
            <p:nvPr/>
          </p:nvSpPr>
          <p:spPr bwMode="auto">
            <a:xfrm>
              <a:off x="6024" y="2549"/>
              <a:ext cx="1117" cy="0"/>
            </a:xfrm>
            <a:prstGeom prst="line">
              <a:avLst/>
            </a:prstGeom>
            <a:noFill/>
            <a:ln w="38160" cap="rnd">
              <a:solidFill>
                <a:srgbClr val="AB1E9A"/>
              </a:solidFill>
              <a:prstDash val="dash"/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59" name="Line 19"/>
            <p:cNvSpPr>
              <a:spLocks noChangeShapeType="1"/>
            </p:cNvSpPr>
            <p:nvPr/>
          </p:nvSpPr>
          <p:spPr bwMode="auto">
            <a:xfrm>
              <a:off x="6024" y="2647"/>
              <a:ext cx="1117" cy="0"/>
            </a:xfrm>
            <a:prstGeom prst="line">
              <a:avLst/>
            </a:prstGeom>
            <a:noFill/>
            <a:ln w="38160" cap="rnd">
              <a:solidFill>
                <a:srgbClr val="AB1E9A"/>
              </a:solidFill>
              <a:prstDash val="dash"/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60" name="Line 20"/>
            <p:cNvSpPr>
              <a:spLocks noChangeShapeType="1"/>
            </p:cNvSpPr>
            <p:nvPr/>
          </p:nvSpPr>
          <p:spPr bwMode="auto">
            <a:xfrm>
              <a:off x="6083" y="2791"/>
              <a:ext cx="1058" cy="0"/>
            </a:xfrm>
            <a:prstGeom prst="line">
              <a:avLst/>
            </a:prstGeom>
            <a:noFill/>
            <a:ln w="38160" cap="sq">
              <a:solidFill>
                <a:srgbClr val="0070C0"/>
              </a:solidFill>
              <a:prstDash val="lg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861" name="Line 21"/>
            <p:cNvSpPr>
              <a:spLocks noChangeShapeType="1"/>
            </p:cNvSpPr>
            <p:nvPr/>
          </p:nvSpPr>
          <p:spPr bwMode="auto">
            <a:xfrm>
              <a:off x="5983" y="2806"/>
              <a:ext cx="1224" cy="0"/>
            </a:xfrm>
            <a:prstGeom prst="line">
              <a:avLst/>
            </a:prstGeom>
            <a:noFill/>
            <a:ln w="255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cxnSp>
          <p:nvCxnSpPr>
            <p:cNvPr id="35862" name="AutoShape 22"/>
            <p:cNvCxnSpPr>
              <a:cxnSpLocks noChangeShapeType="1"/>
            </p:cNvCxnSpPr>
            <p:nvPr/>
          </p:nvCxnSpPr>
          <p:spPr bwMode="auto">
            <a:xfrm flipH="1">
              <a:off x="5857" y="1616"/>
              <a:ext cx="1549" cy="1424"/>
            </a:xfrm>
            <a:prstGeom prst="straightConnector1">
              <a:avLst/>
            </a:prstGeom>
            <a:noFill/>
            <a:ln w="19080" cap="sq">
              <a:solidFill>
                <a:srgbClr val="56C5FF"/>
              </a:solidFill>
              <a:prstDash val="dash"/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863" name="AutoShape 23"/>
            <p:cNvCxnSpPr>
              <a:cxnSpLocks noChangeShapeType="1"/>
            </p:cNvCxnSpPr>
            <p:nvPr/>
          </p:nvCxnSpPr>
          <p:spPr bwMode="auto">
            <a:xfrm flipH="1">
              <a:off x="6522" y="2300"/>
              <a:ext cx="144" cy="0"/>
            </a:xfrm>
            <a:prstGeom prst="straightConnector1">
              <a:avLst/>
            </a:prstGeom>
            <a:noFill/>
            <a:ln w="6480" cap="sq">
              <a:solidFill>
                <a:srgbClr val="FFFFFF"/>
              </a:solidFill>
              <a:prstDash val="sysDot"/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864" name="AutoShape 24"/>
            <p:cNvCxnSpPr>
              <a:cxnSpLocks noChangeShapeType="1"/>
            </p:cNvCxnSpPr>
            <p:nvPr/>
          </p:nvCxnSpPr>
          <p:spPr bwMode="auto">
            <a:xfrm flipH="1">
              <a:off x="6622" y="2202"/>
              <a:ext cx="144" cy="0"/>
            </a:xfrm>
            <a:prstGeom prst="straightConnector1">
              <a:avLst/>
            </a:prstGeom>
            <a:noFill/>
            <a:ln w="6480" cap="sq">
              <a:solidFill>
                <a:srgbClr val="FFFFFF"/>
              </a:solidFill>
              <a:prstDash val="sysDot"/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865" name="AutoShape 25"/>
            <p:cNvCxnSpPr>
              <a:cxnSpLocks noChangeShapeType="1"/>
            </p:cNvCxnSpPr>
            <p:nvPr/>
          </p:nvCxnSpPr>
          <p:spPr bwMode="auto">
            <a:xfrm flipH="1">
              <a:off x="6720" y="2153"/>
              <a:ext cx="144" cy="0"/>
            </a:xfrm>
            <a:prstGeom prst="straightConnector1">
              <a:avLst/>
            </a:prstGeom>
            <a:noFill/>
            <a:ln w="6480" cap="sq">
              <a:solidFill>
                <a:srgbClr val="FFFFFF"/>
              </a:solidFill>
              <a:prstDash val="sysDot"/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866" name="AutoShape 26"/>
            <p:cNvCxnSpPr>
              <a:cxnSpLocks noChangeShapeType="1"/>
            </p:cNvCxnSpPr>
            <p:nvPr/>
          </p:nvCxnSpPr>
          <p:spPr bwMode="auto">
            <a:xfrm flipH="1">
              <a:off x="6812" y="2042"/>
              <a:ext cx="144" cy="0"/>
            </a:xfrm>
            <a:prstGeom prst="straightConnector1">
              <a:avLst/>
            </a:prstGeom>
            <a:noFill/>
            <a:ln w="6480" cap="sq">
              <a:solidFill>
                <a:srgbClr val="FFFFFF"/>
              </a:solidFill>
              <a:prstDash val="sysDot"/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5867" name="Freeform 27"/>
            <p:cNvSpPr>
              <a:spLocks noChangeArrowheads="1"/>
            </p:cNvSpPr>
            <p:nvPr/>
          </p:nvSpPr>
          <p:spPr bwMode="auto">
            <a:xfrm>
              <a:off x="6678" y="2459"/>
              <a:ext cx="83" cy="306"/>
            </a:xfrm>
            <a:custGeom>
              <a:avLst/>
              <a:gdLst>
                <a:gd name="G0" fmla="+- 1 0 0"/>
                <a:gd name="G1" fmla="+- 21510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T0" fmla="*/ 28921 w 133791"/>
                <a:gd name="T1" fmla="*/ 0 h 479262"/>
                <a:gd name="T2" fmla="*/ 38414 w 133791"/>
                <a:gd name="T3" fmla="*/ 219125 h 479262"/>
                <a:gd name="T4" fmla="*/ 47908 w 133791"/>
                <a:gd name="T5" fmla="*/ 247707 h 479262"/>
                <a:gd name="T6" fmla="*/ 66895 w 133791"/>
                <a:gd name="T7" fmla="*/ 276288 h 479262"/>
                <a:gd name="T8" fmla="*/ 85883 w 133791"/>
                <a:gd name="T9" fmla="*/ 342979 h 479262"/>
                <a:gd name="T10" fmla="*/ 104870 w 133791"/>
                <a:gd name="T11" fmla="*/ 400142 h 479262"/>
                <a:gd name="T12" fmla="*/ 114364 w 133791"/>
                <a:gd name="T13" fmla="*/ 447778 h 479262"/>
                <a:gd name="T14" fmla="*/ 133351 w 133791"/>
                <a:gd name="T15" fmla="*/ 476359 h 479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791" h="479262">
                  <a:moveTo>
                    <a:pt x="29016" y="0"/>
                  </a:moveTo>
                  <a:cubicBezTo>
                    <a:pt x="0" y="87047"/>
                    <a:pt x="14106" y="31742"/>
                    <a:pt x="38541" y="219075"/>
                  </a:cubicBezTo>
                  <a:cubicBezTo>
                    <a:pt x="39840" y="229031"/>
                    <a:pt x="43576" y="238670"/>
                    <a:pt x="48066" y="247650"/>
                  </a:cubicBezTo>
                  <a:cubicBezTo>
                    <a:pt x="53186" y="257889"/>
                    <a:pt x="60766" y="266700"/>
                    <a:pt x="67116" y="276225"/>
                  </a:cubicBezTo>
                  <a:cubicBezTo>
                    <a:pt x="73466" y="298450"/>
                    <a:pt x="79368" y="320808"/>
                    <a:pt x="86166" y="342900"/>
                  </a:cubicBezTo>
                  <a:cubicBezTo>
                    <a:pt x="92071" y="362092"/>
                    <a:pt x="101278" y="380359"/>
                    <a:pt x="105216" y="400050"/>
                  </a:cubicBezTo>
                  <a:cubicBezTo>
                    <a:pt x="108391" y="415925"/>
                    <a:pt x="110814" y="431969"/>
                    <a:pt x="114741" y="447675"/>
                  </a:cubicBezTo>
                  <a:cubicBezTo>
                    <a:pt x="122638" y="479262"/>
                    <a:pt x="115058" y="476250"/>
                    <a:pt x="133791" y="47625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8" name="Freeform 28"/>
            <p:cNvSpPr>
              <a:spLocks noChangeArrowheads="1"/>
            </p:cNvSpPr>
            <p:nvPr/>
          </p:nvSpPr>
          <p:spPr bwMode="auto">
            <a:xfrm>
              <a:off x="6674" y="2433"/>
              <a:ext cx="56" cy="36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T0" fmla="*/ 6220 w 91935"/>
                <a:gd name="T1" fmla="*/ 20693 h 563623"/>
                <a:gd name="T2" fmla="*/ 34838 w 91935"/>
                <a:gd name="T3" fmla="*/ 115923 h 563623"/>
                <a:gd name="T4" fmla="*/ 44378 w 91935"/>
                <a:gd name="T5" fmla="*/ 154014 h 563623"/>
                <a:gd name="T6" fmla="*/ 63457 w 91935"/>
                <a:gd name="T7" fmla="*/ 201629 h 563623"/>
                <a:gd name="T8" fmla="*/ 92076 w 91935"/>
                <a:gd name="T9" fmla="*/ 296858 h 563623"/>
                <a:gd name="T10" fmla="*/ 72997 w 91935"/>
                <a:gd name="T11" fmla="*/ 353996 h 563623"/>
                <a:gd name="T12" fmla="*/ 34838 w 91935"/>
                <a:gd name="T13" fmla="*/ 411133 h 563623"/>
                <a:gd name="T14" fmla="*/ 15759 w 91935"/>
                <a:gd name="T15" fmla="*/ 563500 h 563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935" h="563623">
                  <a:moveTo>
                    <a:pt x="6210" y="20698"/>
                  </a:moveTo>
                  <a:cubicBezTo>
                    <a:pt x="28164" y="108515"/>
                    <a:pt x="0" y="0"/>
                    <a:pt x="34785" y="115948"/>
                  </a:cubicBezTo>
                  <a:cubicBezTo>
                    <a:pt x="38547" y="128487"/>
                    <a:pt x="40170" y="141629"/>
                    <a:pt x="44310" y="154048"/>
                  </a:cubicBezTo>
                  <a:cubicBezTo>
                    <a:pt x="49717" y="170268"/>
                    <a:pt x="57517" y="185605"/>
                    <a:pt x="63360" y="201673"/>
                  </a:cubicBezTo>
                  <a:cubicBezTo>
                    <a:pt x="81912" y="252690"/>
                    <a:pt x="80563" y="251436"/>
                    <a:pt x="91935" y="296923"/>
                  </a:cubicBezTo>
                  <a:cubicBezTo>
                    <a:pt x="85585" y="315973"/>
                    <a:pt x="84024" y="337365"/>
                    <a:pt x="72885" y="354073"/>
                  </a:cubicBezTo>
                  <a:lnTo>
                    <a:pt x="34785" y="411223"/>
                  </a:lnTo>
                  <a:cubicBezTo>
                    <a:pt x="9575" y="512065"/>
                    <a:pt x="15735" y="461241"/>
                    <a:pt x="15735" y="563623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9" name="Freeform 29"/>
            <p:cNvSpPr>
              <a:spLocks noChangeArrowheads="1"/>
            </p:cNvSpPr>
            <p:nvPr/>
          </p:nvSpPr>
          <p:spPr bwMode="auto">
            <a:xfrm>
              <a:off x="6648" y="2441"/>
              <a:ext cx="28" cy="363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36541 0 0"/>
                <a:gd name="G13" fmla="+- 8 0 0"/>
                <a:gd name="G14" fmla="sin 54736 G13"/>
                <a:gd name="G15" fmla="+- G0 0 10800"/>
                <a:gd name="G16" fmla="+- 8 0 0"/>
                <a:gd name="G17" fmla="cos G15 G16"/>
                <a:gd name="G18" fmla="+- G14 0 G17"/>
                <a:gd name="G19" fmla="*/ G18 65535 1"/>
                <a:gd name="G20" fmla="+- G19 10800 0"/>
                <a:gd name="G21" fmla="+- 1 0 0"/>
                <a:gd name="G22" fmla="+- 9104 0 0"/>
                <a:gd name="T0" fmla="*/ 28856 w 48734"/>
                <a:gd name="T1" fmla="*/ 0 h 566649"/>
                <a:gd name="T2" fmla="*/ 38474 w 48734"/>
                <a:gd name="T3" fmla="*/ 285763 h 566649"/>
                <a:gd name="T4" fmla="*/ 48093 w 48734"/>
                <a:gd name="T5" fmla="*/ 314339 h 566649"/>
                <a:gd name="T6" fmla="*/ 28856 w 48734"/>
                <a:gd name="T7" fmla="*/ 371492 h 566649"/>
                <a:gd name="T8" fmla="*/ 0 w 48734"/>
                <a:gd name="T9" fmla="*/ 495323 h 566649"/>
                <a:gd name="T10" fmla="*/ 0 w 48734"/>
                <a:gd name="T11" fmla="*/ 533424 h 566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734" h="566649">
                  <a:moveTo>
                    <a:pt x="28575" y="0"/>
                  </a:moveTo>
                  <a:cubicBezTo>
                    <a:pt x="31750" y="95250"/>
                    <a:pt x="32335" y="190622"/>
                    <a:pt x="38100" y="285750"/>
                  </a:cubicBezTo>
                  <a:cubicBezTo>
                    <a:pt x="38707" y="295772"/>
                    <a:pt x="48734" y="304346"/>
                    <a:pt x="47625" y="314325"/>
                  </a:cubicBezTo>
                  <a:cubicBezTo>
                    <a:pt x="45407" y="334283"/>
                    <a:pt x="34092" y="352167"/>
                    <a:pt x="28575" y="371475"/>
                  </a:cubicBezTo>
                  <a:cubicBezTo>
                    <a:pt x="13257" y="425087"/>
                    <a:pt x="9924" y="445681"/>
                    <a:pt x="0" y="495300"/>
                  </a:cubicBezTo>
                  <a:cubicBezTo>
                    <a:pt x="21890" y="560969"/>
                    <a:pt x="33249" y="566649"/>
                    <a:pt x="0" y="53340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0" name="Freeform 30"/>
            <p:cNvSpPr>
              <a:spLocks noChangeArrowheads="1"/>
            </p:cNvSpPr>
            <p:nvPr/>
          </p:nvSpPr>
          <p:spPr bwMode="auto">
            <a:xfrm>
              <a:off x="6617" y="2430"/>
              <a:ext cx="70" cy="365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*/ 1 0 51712"/>
                <a:gd name="G22" fmla="+- 1 0 0"/>
                <a:gd name="G23" fmla="+- 731 0 0"/>
                <a:gd name="G24" fmla="+- 1 0 0"/>
                <a:gd name="G25" fmla="+- 1 0 0"/>
                <a:gd name="G26" fmla="+- 1 0 0"/>
                <a:gd name="G27" fmla="+- 1 0 0"/>
                <a:gd name="T0" fmla="*/ 66782 w 114557"/>
                <a:gd name="T1" fmla="*/ 6698 h 570441"/>
                <a:gd name="T2" fmla="*/ 85790 w 114557"/>
                <a:gd name="T3" fmla="*/ 158940 h 570441"/>
                <a:gd name="T4" fmla="*/ 95294 w 114557"/>
                <a:gd name="T5" fmla="*/ 197001 h 570441"/>
                <a:gd name="T6" fmla="*/ 104797 w 114557"/>
                <a:gd name="T7" fmla="*/ 330213 h 570441"/>
                <a:gd name="T8" fmla="*/ 114301 w 114557"/>
                <a:gd name="T9" fmla="*/ 358758 h 570441"/>
                <a:gd name="T10" fmla="*/ 85790 w 114557"/>
                <a:gd name="T11" fmla="*/ 434879 h 570441"/>
                <a:gd name="T12" fmla="*/ 66782 w 114557"/>
                <a:gd name="T13" fmla="*/ 472940 h 570441"/>
                <a:gd name="T14" fmla="*/ 256 w 114557"/>
                <a:gd name="T15" fmla="*/ 511000 h 570441"/>
                <a:gd name="T16" fmla="*/ 57279 w 114557"/>
                <a:gd name="T17" fmla="*/ 549061 h 570441"/>
                <a:gd name="T18" fmla="*/ 95294 w 114557"/>
                <a:gd name="T19" fmla="*/ 568091 h 570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557" h="570441">
                  <a:moveTo>
                    <a:pt x="66932" y="6705"/>
                  </a:moveTo>
                  <a:cubicBezTo>
                    <a:pt x="91591" y="80681"/>
                    <a:pt x="67264" y="0"/>
                    <a:pt x="85982" y="159105"/>
                  </a:cubicBezTo>
                  <a:cubicBezTo>
                    <a:pt x="87512" y="172106"/>
                    <a:pt x="92332" y="184505"/>
                    <a:pt x="95507" y="197205"/>
                  </a:cubicBezTo>
                  <a:cubicBezTo>
                    <a:pt x="98682" y="241655"/>
                    <a:pt x="99825" y="286297"/>
                    <a:pt x="105032" y="330555"/>
                  </a:cubicBezTo>
                  <a:cubicBezTo>
                    <a:pt x="106205" y="340526"/>
                    <a:pt x="114557" y="349090"/>
                    <a:pt x="114557" y="359130"/>
                  </a:cubicBezTo>
                  <a:cubicBezTo>
                    <a:pt x="114557" y="407293"/>
                    <a:pt x="105690" y="400842"/>
                    <a:pt x="85982" y="435330"/>
                  </a:cubicBezTo>
                  <a:cubicBezTo>
                    <a:pt x="78937" y="447658"/>
                    <a:pt x="76173" y="462649"/>
                    <a:pt x="66932" y="473430"/>
                  </a:cubicBezTo>
                  <a:cubicBezTo>
                    <a:pt x="43866" y="500340"/>
                    <a:pt x="29304" y="501848"/>
                    <a:pt x="257" y="511530"/>
                  </a:cubicBezTo>
                  <a:cubicBezTo>
                    <a:pt x="33740" y="561755"/>
                    <a:pt x="0" y="525027"/>
                    <a:pt x="57407" y="549630"/>
                  </a:cubicBezTo>
                  <a:cubicBezTo>
                    <a:pt x="105966" y="570441"/>
                    <a:pt x="69724" y="568680"/>
                    <a:pt x="95507" y="56868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1" name="Freeform 31"/>
            <p:cNvSpPr>
              <a:spLocks noChangeArrowheads="1"/>
            </p:cNvSpPr>
            <p:nvPr/>
          </p:nvSpPr>
          <p:spPr bwMode="auto">
            <a:xfrm>
              <a:off x="6672" y="2413"/>
              <a:ext cx="52" cy="387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882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T0" fmla="*/ 28315 w 86513"/>
                <a:gd name="T1" fmla="*/ 4580 h 604654"/>
                <a:gd name="T2" fmla="*/ 47192 w 86513"/>
                <a:gd name="T3" fmla="*/ 204643 h 604654"/>
                <a:gd name="T4" fmla="*/ 56630 w 86513"/>
                <a:gd name="T5" fmla="*/ 252277 h 604654"/>
                <a:gd name="T6" fmla="*/ 37753 w 86513"/>
                <a:gd name="T7" fmla="*/ 290385 h 604654"/>
                <a:gd name="T8" fmla="*/ 18877 w 86513"/>
                <a:gd name="T9" fmla="*/ 318965 h 604654"/>
                <a:gd name="T10" fmla="*/ 9438 w 86513"/>
                <a:gd name="T11" fmla="*/ 366599 h 604654"/>
                <a:gd name="T12" fmla="*/ 0 w 86513"/>
                <a:gd name="T13" fmla="*/ 395180 h 604654"/>
                <a:gd name="T14" fmla="*/ 18877 w 86513"/>
                <a:gd name="T15" fmla="*/ 461868 h 604654"/>
                <a:gd name="T16" fmla="*/ 75507 w 86513"/>
                <a:gd name="T17" fmla="*/ 509502 h 604654"/>
                <a:gd name="T18" fmla="*/ 84945 w 86513"/>
                <a:gd name="T19" fmla="*/ 604770 h 604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513" h="604654">
                  <a:moveTo>
                    <a:pt x="28575" y="4579"/>
                  </a:moveTo>
                  <a:cubicBezTo>
                    <a:pt x="57553" y="91512"/>
                    <a:pt x="29833" y="0"/>
                    <a:pt x="47625" y="204604"/>
                  </a:cubicBezTo>
                  <a:cubicBezTo>
                    <a:pt x="49027" y="220733"/>
                    <a:pt x="53975" y="236354"/>
                    <a:pt x="57150" y="252229"/>
                  </a:cubicBezTo>
                  <a:cubicBezTo>
                    <a:pt x="50800" y="264929"/>
                    <a:pt x="45145" y="278001"/>
                    <a:pt x="38100" y="290329"/>
                  </a:cubicBezTo>
                  <a:cubicBezTo>
                    <a:pt x="32420" y="300268"/>
                    <a:pt x="23070" y="308185"/>
                    <a:pt x="19050" y="318904"/>
                  </a:cubicBezTo>
                  <a:cubicBezTo>
                    <a:pt x="13366" y="334063"/>
                    <a:pt x="13452" y="350823"/>
                    <a:pt x="9525" y="366529"/>
                  </a:cubicBezTo>
                  <a:cubicBezTo>
                    <a:pt x="7090" y="376269"/>
                    <a:pt x="3175" y="385579"/>
                    <a:pt x="0" y="395104"/>
                  </a:cubicBezTo>
                  <a:cubicBezTo>
                    <a:pt x="1270" y="400185"/>
                    <a:pt x="13584" y="453580"/>
                    <a:pt x="19050" y="461779"/>
                  </a:cubicBezTo>
                  <a:cubicBezTo>
                    <a:pt x="33718" y="483781"/>
                    <a:pt x="55115" y="495347"/>
                    <a:pt x="76200" y="509404"/>
                  </a:cubicBezTo>
                  <a:cubicBezTo>
                    <a:pt x="86513" y="591905"/>
                    <a:pt x="85725" y="560006"/>
                    <a:pt x="85725" y="604654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2" name="Freeform 32"/>
            <p:cNvSpPr>
              <a:spLocks noChangeArrowheads="1"/>
            </p:cNvSpPr>
            <p:nvPr/>
          </p:nvSpPr>
          <p:spPr bwMode="auto">
            <a:xfrm>
              <a:off x="6426" y="2459"/>
              <a:ext cx="83" cy="304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7491 0 0"/>
                <a:gd name="T0" fmla="*/ 133351 w 133350"/>
                <a:gd name="T1" fmla="*/ 0 h 476250"/>
                <a:gd name="T2" fmla="*/ 123826 w 133350"/>
                <a:gd name="T3" fmla="*/ 171431 h 476250"/>
                <a:gd name="T4" fmla="*/ 104776 w 133350"/>
                <a:gd name="T5" fmla="*/ 209527 h 476250"/>
                <a:gd name="T6" fmla="*/ 95251 w 133350"/>
                <a:gd name="T7" fmla="*/ 247622 h 476250"/>
                <a:gd name="T8" fmla="*/ 76201 w 133350"/>
                <a:gd name="T9" fmla="*/ 276194 h 476250"/>
                <a:gd name="T10" fmla="*/ 57150 w 133350"/>
                <a:gd name="T11" fmla="*/ 333338 h 476250"/>
                <a:gd name="T12" fmla="*/ 19050 w 133350"/>
                <a:gd name="T13" fmla="*/ 419053 h 476250"/>
                <a:gd name="T14" fmla="*/ 9525 w 133350"/>
                <a:gd name="T15" fmla="*/ 447625 h 476250"/>
                <a:gd name="T16" fmla="*/ 0 w 133350"/>
                <a:gd name="T17" fmla="*/ 476197 h 476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350" h="476250">
                  <a:moveTo>
                    <a:pt x="133350" y="0"/>
                  </a:moveTo>
                  <a:cubicBezTo>
                    <a:pt x="130175" y="57150"/>
                    <a:pt x="131559" y="114737"/>
                    <a:pt x="123825" y="171450"/>
                  </a:cubicBezTo>
                  <a:cubicBezTo>
                    <a:pt x="121907" y="185519"/>
                    <a:pt x="109761" y="196255"/>
                    <a:pt x="104775" y="209550"/>
                  </a:cubicBezTo>
                  <a:cubicBezTo>
                    <a:pt x="100178" y="221807"/>
                    <a:pt x="100407" y="235618"/>
                    <a:pt x="95250" y="247650"/>
                  </a:cubicBezTo>
                  <a:cubicBezTo>
                    <a:pt x="90741" y="258172"/>
                    <a:pt x="80849" y="265764"/>
                    <a:pt x="76200" y="276225"/>
                  </a:cubicBezTo>
                  <a:cubicBezTo>
                    <a:pt x="68045" y="294575"/>
                    <a:pt x="68289" y="316667"/>
                    <a:pt x="57150" y="333375"/>
                  </a:cubicBezTo>
                  <a:cubicBezTo>
                    <a:pt x="26961" y="378658"/>
                    <a:pt x="41720" y="351090"/>
                    <a:pt x="19050" y="419100"/>
                  </a:cubicBezTo>
                  <a:lnTo>
                    <a:pt x="9525" y="447675"/>
                  </a:lnTo>
                  <a:lnTo>
                    <a:pt x="0" y="476250"/>
                  </a:ln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3" name="Freeform 33"/>
            <p:cNvSpPr>
              <a:spLocks noChangeArrowheads="1"/>
            </p:cNvSpPr>
            <p:nvPr/>
          </p:nvSpPr>
          <p:spPr bwMode="auto">
            <a:xfrm>
              <a:off x="6488" y="2471"/>
              <a:ext cx="16" cy="292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T0" fmla="*/ 0 w 30186"/>
                <a:gd name="T1" fmla="*/ 0 h 457200"/>
                <a:gd name="T2" fmla="*/ 9518 w 30186"/>
                <a:gd name="T3" fmla="*/ 361910 h 457200"/>
                <a:gd name="T4" fmla="*/ 28553 w 30186"/>
                <a:gd name="T5" fmla="*/ 409529 h 457200"/>
                <a:gd name="T6" fmla="*/ 19035 w 30186"/>
                <a:gd name="T7" fmla="*/ 457149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86" h="457200">
                  <a:moveTo>
                    <a:pt x="0" y="0"/>
                  </a:moveTo>
                  <a:cubicBezTo>
                    <a:pt x="3175" y="120650"/>
                    <a:pt x="1125" y="241551"/>
                    <a:pt x="9525" y="361950"/>
                  </a:cubicBezTo>
                  <a:cubicBezTo>
                    <a:pt x="10715" y="379006"/>
                    <a:pt x="26874" y="392562"/>
                    <a:pt x="28575" y="409575"/>
                  </a:cubicBezTo>
                  <a:cubicBezTo>
                    <a:pt x="30186" y="425684"/>
                    <a:pt x="19050" y="457200"/>
                    <a:pt x="19050" y="45720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4" name="Freeform 34"/>
            <p:cNvSpPr>
              <a:spLocks noChangeArrowheads="1"/>
            </p:cNvSpPr>
            <p:nvPr/>
          </p:nvSpPr>
          <p:spPr bwMode="auto">
            <a:xfrm>
              <a:off x="6451" y="2496"/>
              <a:ext cx="89" cy="304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43005 0 0"/>
                <a:gd name="G25" fmla="+- 54453 0 0"/>
                <a:gd name="G26" fmla="+- 17491 0 0"/>
                <a:gd name="T0" fmla="*/ 85726 w 142875"/>
                <a:gd name="T1" fmla="*/ 0 h 476250"/>
                <a:gd name="T2" fmla="*/ 95251 w 142875"/>
                <a:gd name="T3" fmla="*/ 57144 h 476250"/>
                <a:gd name="T4" fmla="*/ 104776 w 142875"/>
                <a:gd name="T5" fmla="*/ 104763 h 476250"/>
                <a:gd name="T6" fmla="*/ 123826 w 142875"/>
                <a:gd name="T7" fmla="*/ 247622 h 476250"/>
                <a:gd name="T8" fmla="*/ 142876 w 142875"/>
                <a:gd name="T9" fmla="*/ 276194 h 476250"/>
                <a:gd name="T10" fmla="*/ 123826 w 142875"/>
                <a:gd name="T11" fmla="*/ 333338 h 476250"/>
                <a:gd name="T12" fmla="*/ 85726 w 142875"/>
                <a:gd name="T13" fmla="*/ 342862 h 476250"/>
                <a:gd name="T14" fmla="*/ 57150 w 142875"/>
                <a:gd name="T15" fmla="*/ 361910 h 476250"/>
                <a:gd name="T16" fmla="*/ 19050 w 142875"/>
                <a:gd name="T17" fmla="*/ 419053 h 476250"/>
                <a:gd name="T18" fmla="*/ 0 w 142875"/>
                <a:gd name="T19" fmla="*/ 447625 h 476250"/>
                <a:gd name="T20" fmla="*/ 0 w 142875"/>
                <a:gd name="T21" fmla="*/ 476197 h 476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875" h="476250">
                  <a:moveTo>
                    <a:pt x="85725" y="0"/>
                  </a:moveTo>
                  <a:cubicBezTo>
                    <a:pt x="88900" y="19050"/>
                    <a:pt x="91795" y="38149"/>
                    <a:pt x="95250" y="57150"/>
                  </a:cubicBezTo>
                  <a:cubicBezTo>
                    <a:pt x="98146" y="73078"/>
                    <a:pt x="102883" y="88697"/>
                    <a:pt x="104775" y="104775"/>
                  </a:cubicBezTo>
                  <a:cubicBezTo>
                    <a:pt x="108049" y="132603"/>
                    <a:pt x="104071" y="208141"/>
                    <a:pt x="123825" y="247650"/>
                  </a:cubicBezTo>
                  <a:cubicBezTo>
                    <a:pt x="128945" y="257889"/>
                    <a:pt x="136525" y="266700"/>
                    <a:pt x="142875" y="276225"/>
                  </a:cubicBezTo>
                  <a:cubicBezTo>
                    <a:pt x="136525" y="295275"/>
                    <a:pt x="136893" y="318129"/>
                    <a:pt x="123825" y="333375"/>
                  </a:cubicBezTo>
                  <a:cubicBezTo>
                    <a:pt x="115306" y="343314"/>
                    <a:pt x="97757" y="337743"/>
                    <a:pt x="85725" y="342900"/>
                  </a:cubicBezTo>
                  <a:cubicBezTo>
                    <a:pt x="75203" y="347409"/>
                    <a:pt x="66675" y="355600"/>
                    <a:pt x="57150" y="361950"/>
                  </a:cubicBezTo>
                  <a:lnTo>
                    <a:pt x="19050" y="419100"/>
                  </a:lnTo>
                  <a:cubicBezTo>
                    <a:pt x="12700" y="428625"/>
                    <a:pt x="0" y="436227"/>
                    <a:pt x="0" y="447675"/>
                  </a:cubicBezTo>
                  <a:lnTo>
                    <a:pt x="0" y="476250"/>
                  </a:ln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5" name="Freeform 35"/>
            <p:cNvSpPr>
              <a:spLocks noChangeArrowheads="1"/>
            </p:cNvSpPr>
            <p:nvPr/>
          </p:nvSpPr>
          <p:spPr bwMode="auto">
            <a:xfrm>
              <a:off x="6463" y="2521"/>
              <a:ext cx="70" cy="24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T0" fmla="*/ 0 w 114300"/>
                <a:gd name="T1" fmla="*/ 0 h 390525"/>
                <a:gd name="T2" fmla="*/ 38100 w 114300"/>
                <a:gd name="T3" fmla="*/ 180955 h 390525"/>
                <a:gd name="T4" fmla="*/ 57151 w 114300"/>
                <a:gd name="T5" fmla="*/ 209527 h 390525"/>
                <a:gd name="T6" fmla="*/ 66676 w 114300"/>
                <a:gd name="T7" fmla="*/ 257147 h 390525"/>
                <a:gd name="T8" fmla="*/ 95251 w 114300"/>
                <a:gd name="T9" fmla="*/ 295242 h 390525"/>
                <a:gd name="T10" fmla="*/ 114301 w 114300"/>
                <a:gd name="T11" fmla="*/ 333338 h 390525"/>
                <a:gd name="T12" fmla="*/ 104776 w 114300"/>
                <a:gd name="T13" fmla="*/ 390482 h 390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300" h="390525">
                  <a:moveTo>
                    <a:pt x="0" y="0"/>
                  </a:moveTo>
                  <a:cubicBezTo>
                    <a:pt x="12700" y="60325"/>
                    <a:pt x="21880" y="121500"/>
                    <a:pt x="38100" y="180975"/>
                  </a:cubicBezTo>
                  <a:cubicBezTo>
                    <a:pt x="41112" y="192019"/>
                    <a:pt x="53130" y="198831"/>
                    <a:pt x="57150" y="209550"/>
                  </a:cubicBezTo>
                  <a:cubicBezTo>
                    <a:pt x="62834" y="224709"/>
                    <a:pt x="60100" y="242381"/>
                    <a:pt x="66675" y="257175"/>
                  </a:cubicBezTo>
                  <a:cubicBezTo>
                    <a:pt x="73122" y="271682"/>
                    <a:pt x="86836" y="281813"/>
                    <a:pt x="95250" y="295275"/>
                  </a:cubicBezTo>
                  <a:cubicBezTo>
                    <a:pt x="102775" y="307316"/>
                    <a:pt x="107950" y="320675"/>
                    <a:pt x="114300" y="333375"/>
                  </a:cubicBezTo>
                  <a:cubicBezTo>
                    <a:pt x="104152" y="384113"/>
                    <a:pt x="104775" y="364811"/>
                    <a:pt x="104775" y="3905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6" name="Freeform 36"/>
            <p:cNvSpPr>
              <a:spLocks noChangeArrowheads="1"/>
            </p:cNvSpPr>
            <p:nvPr/>
          </p:nvSpPr>
          <p:spPr bwMode="auto">
            <a:xfrm>
              <a:off x="6402" y="2484"/>
              <a:ext cx="89" cy="298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7966 0 0"/>
                <a:gd name="G24" fmla="+- 7966 0 0"/>
                <a:gd name="T0" fmla="*/ 142876 w 142875"/>
                <a:gd name="T1" fmla="*/ 0 h 466725"/>
                <a:gd name="T2" fmla="*/ 133351 w 142875"/>
                <a:gd name="T3" fmla="*/ 228575 h 466725"/>
                <a:gd name="T4" fmla="*/ 114301 w 142875"/>
                <a:gd name="T5" fmla="*/ 304766 h 466725"/>
                <a:gd name="T6" fmla="*/ 85726 w 142875"/>
                <a:gd name="T7" fmla="*/ 323814 h 466725"/>
                <a:gd name="T8" fmla="*/ 76201 w 142875"/>
                <a:gd name="T9" fmla="*/ 361910 h 466725"/>
                <a:gd name="T10" fmla="*/ 85726 w 142875"/>
                <a:gd name="T11" fmla="*/ 390481 h 466725"/>
                <a:gd name="T12" fmla="*/ 57150 w 142875"/>
                <a:gd name="T13" fmla="*/ 428577 h 466725"/>
                <a:gd name="T14" fmla="*/ 38100 w 142875"/>
                <a:gd name="T15" fmla="*/ 457149 h 466725"/>
                <a:gd name="T16" fmla="*/ 0 w 142875"/>
                <a:gd name="T17" fmla="*/ 466673 h 466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875" h="466725">
                  <a:moveTo>
                    <a:pt x="142875" y="0"/>
                  </a:moveTo>
                  <a:cubicBezTo>
                    <a:pt x="139700" y="76200"/>
                    <a:pt x="138597" y="152515"/>
                    <a:pt x="133350" y="228600"/>
                  </a:cubicBezTo>
                  <a:cubicBezTo>
                    <a:pt x="133216" y="230547"/>
                    <a:pt x="121899" y="295301"/>
                    <a:pt x="114300" y="304800"/>
                  </a:cubicBezTo>
                  <a:cubicBezTo>
                    <a:pt x="107149" y="313739"/>
                    <a:pt x="95250" y="317500"/>
                    <a:pt x="85725" y="323850"/>
                  </a:cubicBezTo>
                  <a:cubicBezTo>
                    <a:pt x="82550" y="336550"/>
                    <a:pt x="76200" y="348859"/>
                    <a:pt x="76200" y="361950"/>
                  </a:cubicBezTo>
                  <a:cubicBezTo>
                    <a:pt x="76200" y="371990"/>
                    <a:pt x="88483" y="380871"/>
                    <a:pt x="85725" y="390525"/>
                  </a:cubicBezTo>
                  <a:cubicBezTo>
                    <a:pt x="81364" y="405789"/>
                    <a:pt x="66377" y="415707"/>
                    <a:pt x="57150" y="428625"/>
                  </a:cubicBezTo>
                  <a:cubicBezTo>
                    <a:pt x="50496" y="437940"/>
                    <a:pt x="47625" y="450850"/>
                    <a:pt x="38100" y="457200"/>
                  </a:cubicBezTo>
                  <a:cubicBezTo>
                    <a:pt x="27208" y="464462"/>
                    <a:pt x="0" y="466725"/>
                    <a:pt x="0" y="4667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7" name="Freeform 37"/>
            <p:cNvSpPr>
              <a:spLocks noChangeArrowheads="1"/>
            </p:cNvSpPr>
            <p:nvPr/>
          </p:nvSpPr>
          <p:spPr bwMode="auto">
            <a:xfrm>
              <a:off x="6383" y="2487"/>
              <a:ext cx="101" cy="28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G32" fmla="+- 45690 0 0"/>
                <a:gd name="G33" fmla="+- 45690 0 0"/>
                <a:gd name="T0" fmla="*/ 161926 w 160935"/>
                <a:gd name="T1" fmla="*/ 0 h 438912"/>
                <a:gd name="T2" fmla="*/ 132485 w 160935"/>
                <a:gd name="T3" fmla="*/ 36641 h 438912"/>
                <a:gd name="T4" fmla="*/ 103044 w 160935"/>
                <a:gd name="T5" fmla="*/ 117250 h 438912"/>
                <a:gd name="T6" fmla="*/ 80964 w 160935"/>
                <a:gd name="T7" fmla="*/ 161220 h 438912"/>
                <a:gd name="T8" fmla="*/ 51522 w 160935"/>
                <a:gd name="T9" fmla="*/ 219844 h 438912"/>
                <a:gd name="T10" fmla="*/ 66242 w 160935"/>
                <a:gd name="T11" fmla="*/ 271142 h 438912"/>
                <a:gd name="T12" fmla="*/ 103044 w 160935"/>
                <a:gd name="T13" fmla="*/ 329766 h 438912"/>
                <a:gd name="T14" fmla="*/ 80964 w 160935"/>
                <a:gd name="T15" fmla="*/ 344423 h 438912"/>
                <a:gd name="T16" fmla="*/ 66242 w 160935"/>
                <a:gd name="T17" fmla="*/ 366407 h 438912"/>
                <a:gd name="T18" fmla="*/ 44162 w 160935"/>
                <a:gd name="T19" fmla="*/ 395719 h 438912"/>
                <a:gd name="T20" fmla="*/ 29441 w 160935"/>
                <a:gd name="T21" fmla="*/ 417704 h 438912"/>
                <a:gd name="T22" fmla="*/ 0 w 160935"/>
                <a:gd name="T23" fmla="*/ 439688 h 438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935" h="438912">
                  <a:moveTo>
                    <a:pt x="160935" y="0"/>
                  </a:moveTo>
                  <a:cubicBezTo>
                    <a:pt x="151181" y="12192"/>
                    <a:pt x="137824" y="22225"/>
                    <a:pt x="131674" y="36576"/>
                  </a:cubicBezTo>
                  <a:cubicBezTo>
                    <a:pt x="89343" y="135349"/>
                    <a:pt x="140980" y="78478"/>
                    <a:pt x="102413" y="117043"/>
                  </a:cubicBezTo>
                  <a:cubicBezTo>
                    <a:pt x="95098" y="131674"/>
                    <a:pt x="88301" y="146575"/>
                    <a:pt x="80468" y="160935"/>
                  </a:cubicBezTo>
                  <a:cubicBezTo>
                    <a:pt x="50852" y="215233"/>
                    <a:pt x="65027" y="177997"/>
                    <a:pt x="51207" y="219456"/>
                  </a:cubicBezTo>
                  <a:cubicBezTo>
                    <a:pt x="56084" y="236525"/>
                    <a:pt x="57898" y="254785"/>
                    <a:pt x="65837" y="270663"/>
                  </a:cubicBezTo>
                  <a:cubicBezTo>
                    <a:pt x="125475" y="389940"/>
                    <a:pt x="77538" y="254558"/>
                    <a:pt x="102413" y="329184"/>
                  </a:cubicBezTo>
                  <a:cubicBezTo>
                    <a:pt x="95098" y="334061"/>
                    <a:pt x="86685" y="337598"/>
                    <a:pt x="80468" y="343815"/>
                  </a:cubicBezTo>
                  <a:cubicBezTo>
                    <a:pt x="74251" y="350032"/>
                    <a:pt x="70947" y="358606"/>
                    <a:pt x="65837" y="365760"/>
                  </a:cubicBezTo>
                  <a:cubicBezTo>
                    <a:pt x="58751" y="375681"/>
                    <a:pt x="50978" y="385100"/>
                    <a:pt x="43892" y="395021"/>
                  </a:cubicBezTo>
                  <a:cubicBezTo>
                    <a:pt x="38782" y="402175"/>
                    <a:pt x="35478" y="410750"/>
                    <a:pt x="29261" y="416967"/>
                  </a:cubicBezTo>
                  <a:cubicBezTo>
                    <a:pt x="20640" y="425588"/>
                    <a:pt x="0" y="438912"/>
                    <a:pt x="0" y="438912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8" name="Freeform 38"/>
            <p:cNvSpPr>
              <a:spLocks noChangeArrowheads="1"/>
            </p:cNvSpPr>
            <p:nvPr/>
          </p:nvSpPr>
          <p:spPr bwMode="auto">
            <a:xfrm>
              <a:off x="6405" y="2510"/>
              <a:ext cx="97" cy="281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6 0 0"/>
                <a:gd name="G31" fmla="+- 21451 0 0"/>
                <a:gd name="G32" fmla="+- 1 0 0"/>
                <a:gd name="G33" fmla="+- 1 0 0"/>
                <a:gd name="T0" fmla="*/ 155576 w 155162"/>
                <a:gd name="T1" fmla="*/ 0 h 438912"/>
                <a:gd name="T2" fmla="*/ 133571 w 155162"/>
                <a:gd name="T3" fmla="*/ 73282 h 438912"/>
                <a:gd name="T4" fmla="*/ 104232 w 155162"/>
                <a:gd name="T5" fmla="*/ 87938 h 438912"/>
                <a:gd name="T6" fmla="*/ 96898 w 155162"/>
                <a:gd name="T7" fmla="*/ 139235 h 438912"/>
                <a:gd name="T8" fmla="*/ 89563 w 155162"/>
                <a:gd name="T9" fmla="*/ 161220 h 438912"/>
                <a:gd name="T10" fmla="*/ 82229 w 155162"/>
                <a:gd name="T11" fmla="*/ 219845 h 438912"/>
                <a:gd name="T12" fmla="*/ 67559 w 155162"/>
                <a:gd name="T13" fmla="*/ 256485 h 438912"/>
                <a:gd name="T14" fmla="*/ 45555 w 155162"/>
                <a:gd name="T15" fmla="*/ 351752 h 438912"/>
                <a:gd name="T16" fmla="*/ 38220 w 155162"/>
                <a:gd name="T17" fmla="*/ 373735 h 438912"/>
                <a:gd name="T18" fmla="*/ 16216 w 155162"/>
                <a:gd name="T19" fmla="*/ 381064 h 438912"/>
                <a:gd name="T20" fmla="*/ 1546 w 155162"/>
                <a:gd name="T21" fmla="*/ 403048 h 438912"/>
                <a:gd name="T22" fmla="*/ 8882 w 155162"/>
                <a:gd name="T23" fmla="*/ 439689 h 438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5162" h="438912">
                  <a:moveTo>
                    <a:pt x="155162" y="0"/>
                  </a:moveTo>
                  <a:cubicBezTo>
                    <a:pt x="151363" y="15193"/>
                    <a:pt x="139892" y="64250"/>
                    <a:pt x="133216" y="73152"/>
                  </a:cubicBezTo>
                  <a:cubicBezTo>
                    <a:pt x="126673" y="81876"/>
                    <a:pt x="113709" y="82906"/>
                    <a:pt x="103955" y="87783"/>
                  </a:cubicBezTo>
                  <a:cubicBezTo>
                    <a:pt x="101517" y="104852"/>
                    <a:pt x="100021" y="122082"/>
                    <a:pt x="96640" y="138989"/>
                  </a:cubicBezTo>
                  <a:cubicBezTo>
                    <a:pt x="95128" y="146550"/>
                    <a:pt x="90704" y="153348"/>
                    <a:pt x="89325" y="160935"/>
                  </a:cubicBezTo>
                  <a:cubicBezTo>
                    <a:pt x="85808" y="180277"/>
                    <a:pt x="86431" y="200301"/>
                    <a:pt x="82010" y="219456"/>
                  </a:cubicBezTo>
                  <a:cubicBezTo>
                    <a:pt x="79057" y="232251"/>
                    <a:pt x="70893" y="243380"/>
                    <a:pt x="67379" y="256032"/>
                  </a:cubicBezTo>
                  <a:cubicBezTo>
                    <a:pt x="58672" y="287378"/>
                    <a:pt x="53324" y="319569"/>
                    <a:pt x="45434" y="351130"/>
                  </a:cubicBezTo>
                  <a:cubicBezTo>
                    <a:pt x="43564" y="358611"/>
                    <a:pt x="43570" y="367623"/>
                    <a:pt x="38118" y="373075"/>
                  </a:cubicBezTo>
                  <a:cubicBezTo>
                    <a:pt x="32666" y="378527"/>
                    <a:pt x="23488" y="377952"/>
                    <a:pt x="16173" y="380391"/>
                  </a:cubicBezTo>
                  <a:cubicBezTo>
                    <a:pt x="11296" y="387706"/>
                    <a:pt x="2632" y="393612"/>
                    <a:pt x="1542" y="402336"/>
                  </a:cubicBezTo>
                  <a:cubicBezTo>
                    <a:pt x="0" y="414673"/>
                    <a:pt x="8858" y="438912"/>
                    <a:pt x="8858" y="438912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9" name="Freeform 39"/>
            <p:cNvSpPr>
              <a:spLocks noChangeArrowheads="1"/>
            </p:cNvSpPr>
            <p:nvPr/>
          </p:nvSpPr>
          <p:spPr bwMode="auto">
            <a:xfrm>
              <a:off x="6397" y="2506"/>
              <a:ext cx="87" cy="27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G32" fmla="+- 1 0 0"/>
                <a:gd name="G33" fmla="+- 1 0 0"/>
                <a:gd name="G34" fmla="+- 1 0 0"/>
                <a:gd name="G35" fmla="+- 14653 0 0"/>
                <a:gd name="G36" fmla="+- 23445 0 0"/>
                <a:gd name="G37" fmla="+- 48312 0 0"/>
                <a:gd name="G38" fmla="+- 1 0 0"/>
                <a:gd name="G39" fmla="+- 1 0 0"/>
                <a:gd name="G40" fmla="+- 1 0 0"/>
                <a:gd name="T0" fmla="*/ 139701 w 138989"/>
                <a:gd name="T1" fmla="*/ 0 h 424282"/>
                <a:gd name="T2" fmla="*/ 117643 w 138989"/>
                <a:gd name="T3" fmla="*/ 21922 h 424282"/>
                <a:gd name="T4" fmla="*/ 110290 w 138989"/>
                <a:gd name="T5" fmla="*/ 51150 h 424282"/>
                <a:gd name="T6" fmla="*/ 73527 w 138989"/>
                <a:gd name="T7" fmla="*/ 102301 h 424282"/>
                <a:gd name="T8" fmla="*/ 58822 w 138989"/>
                <a:gd name="T9" fmla="*/ 124221 h 424282"/>
                <a:gd name="T10" fmla="*/ 36763 w 138989"/>
                <a:gd name="T11" fmla="*/ 131529 h 424282"/>
                <a:gd name="T12" fmla="*/ 36763 w 138989"/>
                <a:gd name="T13" fmla="*/ 204601 h 424282"/>
                <a:gd name="T14" fmla="*/ 58822 w 138989"/>
                <a:gd name="T15" fmla="*/ 233829 h 424282"/>
                <a:gd name="T16" fmla="*/ 51468 w 138989"/>
                <a:gd name="T17" fmla="*/ 255751 h 424282"/>
                <a:gd name="T18" fmla="*/ 44116 w 138989"/>
                <a:gd name="T19" fmla="*/ 284980 h 424282"/>
                <a:gd name="T20" fmla="*/ 22058 w 138989"/>
                <a:gd name="T21" fmla="*/ 299594 h 424282"/>
                <a:gd name="T22" fmla="*/ 14705 w 138989"/>
                <a:gd name="T23" fmla="*/ 328822 h 424282"/>
                <a:gd name="T24" fmla="*/ 0 w 138989"/>
                <a:gd name="T25" fmla="*/ 350744 h 424282"/>
                <a:gd name="T26" fmla="*/ 14705 w 138989"/>
                <a:gd name="T27" fmla="*/ 423816 h 424282"/>
                <a:gd name="T28" fmla="*/ 29411 w 138989"/>
                <a:gd name="T29" fmla="*/ 409201 h 424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989" h="424282">
                  <a:moveTo>
                    <a:pt x="138989" y="0"/>
                  </a:moveTo>
                  <a:cubicBezTo>
                    <a:pt x="131674" y="7315"/>
                    <a:pt x="122176" y="12964"/>
                    <a:pt x="117043" y="21946"/>
                  </a:cubicBezTo>
                  <a:cubicBezTo>
                    <a:pt x="112055" y="30675"/>
                    <a:pt x="113811" y="42019"/>
                    <a:pt x="109728" y="51206"/>
                  </a:cubicBezTo>
                  <a:cubicBezTo>
                    <a:pt x="86385" y="103726"/>
                    <a:pt x="96792" y="72863"/>
                    <a:pt x="73152" y="102413"/>
                  </a:cubicBezTo>
                  <a:cubicBezTo>
                    <a:pt x="67660" y="109278"/>
                    <a:pt x="65387" y="118866"/>
                    <a:pt x="58522" y="124358"/>
                  </a:cubicBezTo>
                  <a:cubicBezTo>
                    <a:pt x="52501" y="129175"/>
                    <a:pt x="43891" y="129235"/>
                    <a:pt x="36576" y="131674"/>
                  </a:cubicBezTo>
                  <a:cubicBezTo>
                    <a:pt x="30522" y="161943"/>
                    <a:pt x="23123" y="174557"/>
                    <a:pt x="36576" y="204826"/>
                  </a:cubicBezTo>
                  <a:cubicBezTo>
                    <a:pt x="41528" y="215967"/>
                    <a:pt x="51207" y="224333"/>
                    <a:pt x="58522" y="234086"/>
                  </a:cubicBezTo>
                  <a:cubicBezTo>
                    <a:pt x="56083" y="241401"/>
                    <a:pt x="53324" y="248618"/>
                    <a:pt x="51206" y="256032"/>
                  </a:cubicBezTo>
                  <a:cubicBezTo>
                    <a:pt x="48444" y="265699"/>
                    <a:pt x="49468" y="276928"/>
                    <a:pt x="43891" y="285293"/>
                  </a:cubicBezTo>
                  <a:cubicBezTo>
                    <a:pt x="39014" y="292608"/>
                    <a:pt x="29261" y="295046"/>
                    <a:pt x="21946" y="299923"/>
                  </a:cubicBezTo>
                  <a:cubicBezTo>
                    <a:pt x="19507" y="309677"/>
                    <a:pt x="18590" y="319943"/>
                    <a:pt x="14630" y="329184"/>
                  </a:cubicBezTo>
                  <a:cubicBezTo>
                    <a:pt x="11167" y="337265"/>
                    <a:pt x="0" y="342338"/>
                    <a:pt x="0" y="351130"/>
                  </a:cubicBezTo>
                  <a:cubicBezTo>
                    <a:pt x="0" y="375997"/>
                    <a:pt x="14630" y="424282"/>
                    <a:pt x="14630" y="424282"/>
                  </a:cubicBezTo>
                  <a:lnTo>
                    <a:pt x="29261" y="409651"/>
                  </a:ln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0" name="Freeform 40"/>
            <p:cNvSpPr>
              <a:spLocks noChangeArrowheads="1"/>
            </p:cNvSpPr>
            <p:nvPr/>
          </p:nvSpPr>
          <p:spPr bwMode="auto">
            <a:xfrm>
              <a:off x="6459" y="2496"/>
              <a:ext cx="81" cy="266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64029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T0" fmla="*/ 64629 w 130752"/>
                <a:gd name="T1" fmla="*/ 0 h 416966"/>
                <a:gd name="T2" fmla="*/ 35498 w 130752"/>
                <a:gd name="T3" fmla="*/ 109860 h 416966"/>
                <a:gd name="T4" fmla="*/ 13649 w 130752"/>
                <a:gd name="T5" fmla="*/ 212395 h 416966"/>
                <a:gd name="T6" fmla="*/ 20931 w 130752"/>
                <a:gd name="T7" fmla="*/ 366199 h 416966"/>
                <a:gd name="T8" fmla="*/ 35498 w 130752"/>
                <a:gd name="T9" fmla="*/ 395495 h 416966"/>
                <a:gd name="T10" fmla="*/ 42781 w 130752"/>
                <a:gd name="T11" fmla="*/ 417467 h 416966"/>
                <a:gd name="T12" fmla="*/ 71913 w 130752"/>
                <a:gd name="T13" fmla="*/ 410143 h 416966"/>
                <a:gd name="T14" fmla="*/ 130176 w 130752"/>
                <a:gd name="T15" fmla="*/ 388171 h 416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752" h="416966">
                  <a:moveTo>
                    <a:pt x="64915" y="0"/>
                  </a:moveTo>
                  <a:cubicBezTo>
                    <a:pt x="47106" y="44523"/>
                    <a:pt x="41391" y="52373"/>
                    <a:pt x="35655" y="109728"/>
                  </a:cubicBezTo>
                  <a:cubicBezTo>
                    <a:pt x="27254" y="193730"/>
                    <a:pt x="39298" y="160961"/>
                    <a:pt x="13709" y="212140"/>
                  </a:cubicBezTo>
                  <a:cubicBezTo>
                    <a:pt x="218" y="279599"/>
                    <a:pt x="0" y="260640"/>
                    <a:pt x="21024" y="365760"/>
                  </a:cubicBezTo>
                  <a:cubicBezTo>
                    <a:pt x="23163" y="376453"/>
                    <a:pt x="31359" y="384997"/>
                    <a:pt x="35655" y="395020"/>
                  </a:cubicBezTo>
                  <a:cubicBezTo>
                    <a:pt x="38693" y="402108"/>
                    <a:pt x="40532" y="409651"/>
                    <a:pt x="42970" y="416966"/>
                  </a:cubicBezTo>
                  <a:cubicBezTo>
                    <a:pt x="52724" y="414528"/>
                    <a:pt x="62693" y="412830"/>
                    <a:pt x="72231" y="409651"/>
                  </a:cubicBezTo>
                  <a:cubicBezTo>
                    <a:pt x="91995" y="403063"/>
                    <a:pt x="130752" y="387705"/>
                    <a:pt x="130752" y="38770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1" name="Freeform 41"/>
            <p:cNvSpPr>
              <a:spLocks noChangeArrowheads="1"/>
            </p:cNvSpPr>
            <p:nvPr/>
          </p:nvSpPr>
          <p:spPr bwMode="auto">
            <a:xfrm>
              <a:off x="6637" y="2445"/>
              <a:ext cx="82" cy="35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*/ 1 30851 2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T0" fmla="*/ 0 w 131674"/>
                <a:gd name="T1" fmla="*/ 0 h 547542"/>
                <a:gd name="T2" fmla="*/ 7320 w 131674"/>
                <a:gd name="T3" fmla="*/ 285337 h 547542"/>
                <a:gd name="T4" fmla="*/ 14641 w 131674"/>
                <a:gd name="T5" fmla="*/ 307287 h 547542"/>
                <a:gd name="T6" fmla="*/ 43921 w 131674"/>
                <a:gd name="T7" fmla="*/ 329235 h 547542"/>
                <a:gd name="T8" fmla="*/ 58562 w 131674"/>
                <a:gd name="T9" fmla="*/ 373134 h 547542"/>
                <a:gd name="T10" fmla="*/ 95163 w 131674"/>
                <a:gd name="T11" fmla="*/ 431664 h 547542"/>
                <a:gd name="T12" fmla="*/ 117123 w 131674"/>
                <a:gd name="T13" fmla="*/ 512143 h 547542"/>
                <a:gd name="T14" fmla="*/ 109803 w 131674"/>
                <a:gd name="T15" fmla="*/ 541409 h 547542"/>
                <a:gd name="T16" fmla="*/ 131764 w 131674"/>
                <a:gd name="T17" fmla="*/ 526777 h 547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674" h="547542">
                  <a:moveTo>
                    <a:pt x="0" y="0"/>
                  </a:moveTo>
                  <a:cubicBezTo>
                    <a:pt x="2438" y="95098"/>
                    <a:pt x="2790" y="190272"/>
                    <a:pt x="7315" y="285293"/>
                  </a:cubicBezTo>
                  <a:cubicBezTo>
                    <a:pt x="7682" y="292995"/>
                    <a:pt x="9694" y="301315"/>
                    <a:pt x="14631" y="307239"/>
                  </a:cubicBezTo>
                  <a:cubicBezTo>
                    <a:pt x="22436" y="316605"/>
                    <a:pt x="34138" y="321869"/>
                    <a:pt x="43891" y="329184"/>
                  </a:cubicBezTo>
                  <a:cubicBezTo>
                    <a:pt x="48768" y="343815"/>
                    <a:pt x="51625" y="359282"/>
                    <a:pt x="58522" y="373076"/>
                  </a:cubicBezTo>
                  <a:cubicBezTo>
                    <a:pt x="102539" y="461110"/>
                    <a:pt x="61124" y="346663"/>
                    <a:pt x="95098" y="431597"/>
                  </a:cubicBezTo>
                  <a:cubicBezTo>
                    <a:pt x="109947" y="468719"/>
                    <a:pt x="109697" y="475333"/>
                    <a:pt x="117043" y="512064"/>
                  </a:cubicBezTo>
                  <a:cubicBezTo>
                    <a:pt x="114605" y="521818"/>
                    <a:pt x="102619" y="534216"/>
                    <a:pt x="109728" y="541325"/>
                  </a:cubicBezTo>
                  <a:cubicBezTo>
                    <a:pt x="115945" y="547542"/>
                    <a:pt x="131674" y="526695"/>
                    <a:pt x="131674" y="52669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2" name="Freeform 42"/>
            <p:cNvSpPr>
              <a:spLocks noChangeArrowheads="1"/>
            </p:cNvSpPr>
            <p:nvPr/>
          </p:nvSpPr>
          <p:spPr bwMode="auto">
            <a:xfrm>
              <a:off x="6637" y="2440"/>
              <a:ext cx="35" cy="322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4625 0 0"/>
                <a:gd name="G6" fmla="+- 15530 0 0"/>
                <a:gd name="G7" fmla="+- 57122 0 0"/>
                <a:gd name="G8" fmla="*/ 1 0 51712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T0" fmla="*/ 22027 w 58522"/>
                <a:gd name="T1" fmla="*/ 0 h 504749"/>
                <a:gd name="T2" fmla="*/ 14685 w 58522"/>
                <a:gd name="T3" fmla="*/ 182887 h 504749"/>
                <a:gd name="T4" fmla="*/ 0 w 58522"/>
                <a:gd name="T5" fmla="*/ 212149 h 504749"/>
                <a:gd name="T6" fmla="*/ 44053 w 58522"/>
                <a:gd name="T7" fmla="*/ 277989 h 504749"/>
                <a:gd name="T8" fmla="*/ 36711 w 58522"/>
                <a:gd name="T9" fmla="*/ 431614 h 504749"/>
                <a:gd name="T10" fmla="*/ 29369 w 58522"/>
                <a:gd name="T11" fmla="*/ 460876 h 504749"/>
                <a:gd name="T12" fmla="*/ 22027 w 58522"/>
                <a:gd name="T13" fmla="*/ 497454 h 504749"/>
                <a:gd name="T14" fmla="*/ 58738 w 58522"/>
                <a:gd name="T15" fmla="*/ 504769 h 504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522" h="504749">
                  <a:moveTo>
                    <a:pt x="21946" y="0"/>
                  </a:moveTo>
                  <a:cubicBezTo>
                    <a:pt x="19508" y="60960"/>
                    <a:pt x="20909" y="122195"/>
                    <a:pt x="14631" y="182880"/>
                  </a:cubicBezTo>
                  <a:cubicBezTo>
                    <a:pt x="13509" y="193727"/>
                    <a:pt x="0" y="201236"/>
                    <a:pt x="0" y="212141"/>
                  </a:cubicBezTo>
                  <a:cubicBezTo>
                    <a:pt x="0" y="253733"/>
                    <a:pt x="16909" y="257740"/>
                    <a:pt x="43891" y="277978"/>
                  </a:cubicBezTo>
                  <a:cubicBezTo>
                    <a:pt x="41453" y="329184"/>
                    <a:pt x="40664" y="380496"/>
                    <a:pt x="36576" y="431597"/>
                  </a:cubicBezTo>
                  <a:cubicBezTo>
                    <a:pt x="35774" y="441619"/>
                    <a:pt x="31442" y="451044"/>
                    <a:pt x="29261" y="460858"/>
                  </a:cubicBezTo>
                  <a:cubicBezTo>
                    <a:pt x="26564" y="472995"/>
                    <a:pt x="24384" y="485242"/>
                    <a:pt x="21946" y="497434"/>
                  </a:cubicBezTo>
                  <a:lnTo>
                    <a:pt x="58522" y="504749"/>
                  </a:ln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3" name="Freeform 43"/>
            <p:cNvSpPr>
              <a:spLocks noChangeArrowheads="1"/>
            </p:cNvSpPr>
            <p:nvPr/>
          </p:nvSpPr>
          <p:spPr bwMode="auto">
            <a:xfrm>
              <a:off x="6600" y="2458"/>
              <a:ext cx="81" cy="314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*/ 1 0 51712"/>
                <a:gd name="G8" fmla="*/ G7 1 G0"/>
                <a:gd name="G9" fmla="*/ 1 0 51712"/>
                <a:gd name="G10" fmla="*/ G9 1 G0"/>
                <a:gd name="G11" fmla="*/ G8 G10 1"/>
                <a:gd name="G12" fmla="+- 1 0 G11"/>
                <a:gd name="G13" fmla="sqrt G12"/>
                <a:gd name="G14" fmla="+- 1 0 0"/>
                <a:gd name="G15" fmla="+- 1 0 0"/>
                <a:gd name="G16" fmla="+- 1 0 0"/>
                <a:gd name="G17" fmla="*/ 1 0 51712"/>
                <a:gd name="G18" fmla="+- 8215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G32" fmla="+- 1 0 0"/>
                <a:gd name="G33" fmla="+- 1 0 0"/>
                <a:gd name="G34" fmla="+- 1 0 0"/>
                <a:gd name="G35" fmla="+- 1 0 0"/>
                <a:gd name="G36" fmla="+- 1 0 0"/>
                <a:gd name="G37" fmla="+- 1 0 0"/>
                <a:gd name="G38" fmla="+- 1 0 0"/>
                <a:gd name="G39" fmla="+- 1 0 0"/>
                <a:gd name="T0" fmla="*/ 51241 w 131673"/>
                <a:gd name="T1" fmla="*/ 0 h 491440"/>
                <a:gd name="T2" fmla="*/ 29280 w 131673"/>
                <a:gd name="T3" fmla="*/ 29299 h 491440"/>
                <a:gd name="T4" fmla="*/ 21960 w 131673"/>
                <a:gd name="T5" fmla="*/ 73246 h 491440"/>
                <a:gd name="T6" fmla="*/ 14640 w 131673"/>
                <a:gd name="T7" fmla="*/ 161140 h 491440"/>
                <a:gd name="T8" fmla="*/ 0 w 131673"/>
                <a:gd name="T9" fmla="*/ 205089 h 491440"/>
                <a:gd name="T10" fmla="*/ 7320 w 131673"/>
                <a:gd name="T11" fmla="*/ 314957 h 491440"/>
                <a:gd name="T12" fmla="*/ 43921 w 131673"/>
                <a:gd name="T13" fmla="*/ 366229 h 491440"/>
                <a:gd name="T14" fmla="*/ 73202 w 131673"/>
                <a:gd name="T15" fmla="*/ 402852 h 491440"/>
                <a:gd name="T16" fmla="*/ 80522 w 131673"/>
                <a:gd name="T17" fmla="*/ 424826 h 491440"/>
                <a:gd name="T18" fmla="*/ 95162 w 131673"/>
                <a:gd name="T19" fmla="*/ 446799 h 491440"/>
                <a:gd name="T20" fmla="*/ 117123 w 131673"/>
                <a:gd name="T21" fmla="*/ 490746 h 491440"/>
                <a:gd name="T22" fmla="*/ 131763 w 131673"/>
                <a:gd name="T23" fmla="*/ 483422 h 49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673" h="491440">
                  <a:moveTo>
                    <a:pt x="51206" y="0"/>
                  </a:moveTo>
                  <a:cubicBezTo>
                    <a:pt x="43891" y="9754"/>
                    <a:pt x="33788" y="17941"/>
                    <a:pt x="29260" y="29261"/>
                  </a:cubicBezTo>
                  <a:cubicBezTo>
                    <a:pt x="23751" y="43032"/>
                    <a:pt x="23583" y="58411"/>
                    <a:pt x="21945" y="73152"/>
                  </a:cubicBezTo>
                  <a:cubicBezTo>
                    <a:pt x="18703" y="102335"/>
                    <a:pt x="19457" y="131971"/>
                    <a:pt x="14630" y="160934"/>
                  </a:cubicBezTo>
                  <a:cubicBezTo>
                    <a:pt x="12095" y="176146"/>
                    <a:pt x="4877" y="190195"/>
                    <a:pt x="0" y="204826"/>
                  </a:cubicBezTo>
                  <a:cubicBezTo>
                    <a:pt x="2438" y="241402"/>
                    <a:pt x="3267" y="278121"/>
                    <a:pt x="7315" y="314554"/>
                  </a:cubicBezTo>
                  <a:cubicBezTo>
                    <a:pt x="10944" y="347216"/>
                    <a:pt x="23575" y="335284"/>
                    <a:pt x="43891" y="365760"/>
                  </a:cubicBezTo>
                  <a:cubicBezTo>
                    <a:pt x="62347" y="393445"/>
                    <a:pt x="52304" y="381489"/>
                    <a:pt x="73152" y="402336"/>
                  </a:cubicBezTo>
                  <a:cubicBezTo>
                    <a:pt x="75590" y="409651"/>
                    <a:pt x="77019" y="417385"/>
                    <a:pt x="80467" y="424282"/>
                  </a:cubicBezTo>
                  <a:cubicBezTo>
                    <a:pt x="84399" y="432145"/>
                    <a:pt x="91634" y="438146"/>
                    <a:pt x="95097" y="446227"/>
                  </a:cubicBezTo>
                  <a:cubicBezTo>
                    <a:pt x="99867" y="457358"/>
                    <a:pt x="98196" y="485406"/>
                    <a:pt x="117043" y="490118"/>
                  </a:cubicBezTo>
                  <a:cubicBezTo>
                    <a:pt x="122332" y="491440"/>
                    <a:pt x="126796" y="485241"/>
                    <a:pt x="131673" y="482803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4" name="Freeform 44"/>
            <p:cNvSpPr>
              <a:spLocks noChangeArrowheads="1"/>
            </p:cNvSpPr>
            <p:nvPr/>
          </p:nvSpPr>
          <p:spPr bwMode="auto">
            <a:xfrm>
              <a:off x="6657" y="2458"/>
              <a:ext cx="81" cy="322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T0" fmla="*/ 0 w 131102"/>
                <a:gd name="T1" fmla="*/ 0 h 504749"/>
                <a:gd name="T2" fmla="*/ 72635 w 131102"/>
                <a:gd name="T3" fmla="*/ 153625 h 504749"/>
                <a:gd name="T4" fmla="*/ 87162 w 131102"/>
                <a:gd name="T5" fmla="*/ 190203 h 504749"/>
                <a:gd name="T6" fmla="*/ 101690 w 131102"/>
                <a:gd name="T7" fmla="*/ 256042 h 504749"/>
                <a:gd name="T8" fmla="*/ 123480 w 131102"/>
                <a:gd name="T9" fmla="*/ 314566 h 504749"/>
                <a:gd name="T10" fmla="*/ 108953 w 131102"/>
                <a:gd name="T11" fmla="*/ 402352 h 504749"/>
                <a:gd name="T12" fmla="*/ 94426 w 131102"/>
                <a:gd name="T13" fmla="*/ 424299 h 504749"/>
                <a:gd name="T14" fmla="*/ 87162 w 131102"/>
                <a:gd name="T15" fmla="*/ 504769 h 504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102" h="504749">
                  <a:moveTo>
                    <a:pt x="0" y="0"/>
                  </a:moveTo>
                  <a:cubicBezTo>
                    <a:pt x="24384" y="51206"/>
                    <a:pt x="52089" y="100960"/>
                    <a:pt x="73152" y="153619"/>
                  </a:cubicBezTo>
                  <a:cubicBezTo>
                    <a:pt x="78029" y="165811"/>
                    <a:pt x="84009" y="177618"/>
                    <a:pt x="87782" y="190195"/>
                  </a:cubicBezTo>
                  <a:cubicBezTo>
                    <a:pt x="94730" y="213356"/>
                    <a:pt x="93974" y="233528"/>
                    <a:pt x="102413" y="256032"/>
                  </a:cubicBezTo>
                  <a:cubicBezTo>
                    <a:pt x="131102" y="332539"/>
                    <a:pt x="105582" y="239446"/>
                    <a:pt x="124358" y="314554"/>
                  </a:cubicBezTo>
                  <a:cubicBezTo>
                    <a:pt x="122040" y="335414"/>
                    <a:pt x="121983" y="377826"/>
                    <a:pt x="109728" y="402336"/>
                  </a:cubicBezTo>
                  <a:cubicBezTo>
                    <a:pt x="105796" y="410200"/>
                    <a:pt x="99975" y="416967"/>
                    <a:pt x="95098" y="424282"/>
                  </a:cubicBezTo>
                  <a:cubicBezTo>
                    <a:pt x="83642" y="470101"/>
                    <a:pt x="87782" y="443488"/>
                    <a:pt x="87782" y="504749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5" name="Freeform 45"/>
            <p:cNvSpPr>
              <a:spLocks noChangeArrowheads="1"/>
            </p:cNvSpPr>
            <p:nvPr/>
          </p:nvSpPr>
          <p:spPr bwMode="auto">
            <a:xfrm>
              <a:off x="6838" y="2441"/>
              <a:ext cx="110" cy="35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T0" fmla="*/ 0 w 176470"/>
                <a:gd name="T1" fmla="*/ 0 h 561975"/>
                <a:gd name="T2" fmla="*/ 38045 w 176470"/>
                <a:gd name="T3" fmla="*/ 85716 h 561975"/>
                <a:gd name="T4" fmla="*/ 66578 w 176470"/>
                <a:gd name="T5" fmla="*/ 190479 h 561975"/>
                <a:gd name="T6" fmla="*/ 76089 w 176470"/>
                <a:gd name="T7" fmla="*/ 219051 h 561975"/>
                <a:gd name="T8" fmla="*/ 85601 w 176470"/>
                <a:gd name="T9" fmla="*/ 295242 h 561975"/>
                <a:gd name="T10" fmla="*/ 104623 w 176470"/>
                <a:gd name="T11" fmla="*/ 352386 h 561975"/>
                <a:gd name="T12" fmla="*/ 114134 w 176470"/>
                <a:gd name="T13" fmla="*/ 400006 h 561975"/>
                <a:gd name="T14" fmla="*/ 152179 w 176470"/>
                <a:gd name="T15" fmla="*/ 457150 h 561975"/>
                <a:gd name="T16" fmla="*/ 171201 w 176470"/>
                <a:gd name="T17" fmla="*/ 561913 h 56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470" h="561975">
                  <a:moveTo>
                    <a:pt x="0" y="0"/>
                  </a:moveTo>
                  <a:cubicBezTo>
                    <a:pt x="16597" y="33193"/>
                    <a:pt x="25938" y="49240"/>
                    <a:pt x="38100" y="85725"/>
                  </a:cubicBezTo>
                  <a:cubicBezTo>
                    <a:pt x="64817" y="165875"/>
                    <a:pt x="49239" y="129473"/>
                    <a:pt x="66675" y="190500"/>
                  </a:cubicBezTo>
                  <a:cubicBezTo>
                    <a:pt x="69433" y="200154"/>
                    <a:pt x="73025" y="209550"/>
                    <a:pt x="76200" y="219075"/>
                  </a:cubicBezTo>
                  <a:cubicBezTo>
                    <a:pt x="79375" y="244475"/>
                    <a:pt x="80362" y="270246"/>
                    <a:pt x="85725" y="295275"/>
                  </a:cubicBezTo>
                  <a:cubicBezTo>
                    <a:pt x="89932" y="314910"/>
                    <a:pt x="100837" y="332734"/>
                    <a:pt x="104775" y="352425"/>
                  </a:cubicBezTo>
                  <a:cubicBezTo>
                    <a:pt x="107950" y="368300"/>
                    <a:pt x="107601" y="385312"/>
                    <a:pt x="114300" y="400050"/>
                  </a:cubicBezTo>
                  <a:cubicBezTo>
                    <a:pt x="123774" y="420893"/>
                    <a:pt x="145160" y="435480"/>
                    <a:pt x="152400" y="457200"/>
                  </a:cubicBezTo>
                  <a:cubicBezTo>
                    <a:pt x="176470" y="529410"/>
                    <a:pt x="171450" y="494270"/>
                    <a:pt x="171450" y="56197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6" name="Freeform 46"/>
            <p:cNvSpPr>
              <a:spLocks noChangeArrowheads="1"/>
            </p:cNvSpPr>
            <p:nvPr/>
          </p:nvSpPr>
          <p:spPr bwMode="auto">
            <a:xfrm>
              <a:off x="6979" y="2459"/>
              <a:ext cx="17" cy="334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52377 0 0"/>
                <a:gd name="G11" fmla="+- 1 0 0"/>
                <a:gd name="G12" fmla="+- 1 0 0"/>
                <a:gd name="T0" fmla="*/ 9816 w 33075"/>
                <a:gd name="T1" fmla="*/ 0 h 523875"/>
                <a:gd name="T2" fmla="*/ 18960 w 33075"/>
                <a:gd name="T3" fmla="*/ 152383 h 523875"/>
                <a:gd name="T4" fmla="*/ 28103 w 33075"/>
                <a:gd name="T5" fmla="*/ 190479 h 523875"/>
                <a:gd name="T6" fmla="*/ 9816 w 33075"/>
                <a:gd name="T7" fmla="*/ 419054 h 523875"/>
                <a:gd name="T8" fmla="*/ 673 w 33075"/>
                <a:gd name="T9" fmla="*/ 523817 h 523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75" h="523875">
                  <a:moveTo>
                    <a:pt x="10226" y="0"/>
                  </a:moveTo>
                  <a:cubicBezTo>
                    <a:pt x="13401" y="50800"/>
                    <a:pt x="14686" y="101753"/>
                    <a:pt x="19751" y="152400"/>
                  </a:cubicBezTo>
                  <a:cubicBezTo>
                    <a:pt x="21054" y="165426"/>
                    <a:pt x="29276" y="177409"/>
                    <a:pt x="29276" y="190500"/>
                  </a:cubicBezTo>
                  <a:cubicBezTo>
                    <a:pt x="29276" y="353360"/>
                    <a:pt x="33075" y="327702"/>
                    <a:pt x="10226" y="419100"/>
                  </a:cubicBezTo>
                  <a:cubicBezTo>
                    <a:pt x="0" y="511136"/>
                    <a:pt x="701" y="476074"/>
                    <a:pt x="701" y="52387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7" name="Freeform 47"/>
            <p:cNvSpPr>
              <a:spLocks noChangeArrowheads="1"/>
            </p:cNvSpPr>
            <p:nvPr/>
          </p:nvSpPr>
          <p:spPr bwMode="auto">
            <a:xfrm>
              <a:off x="6844" y="2471"/>
              <a:ext cx="102" cy="304"/>
            </a:xfrm>
            <a:custGeom>
              <a:avLst/>
              <a:gdLst>
                <a:gd name="G0" fmla="+- 1 0 0"/>
                <a:gd name="G1" fmla="+- 1 0 0"/>
                <a:gd name="G2" fmla="+- 25009 0 0"/>
                <a:gd name="G3" fmla="+- 38100 0 0"/>
                <a:gd name="G4" fmla="+- 52680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T0" fmla="*/ 9540 w 163260"/>
                <a:gd name="T1" fmla="*/ 0 h 476250"/>
                <a:gd name="T2" fmla="*/ 0 w 163260"/>
                <a:gd name="T3" fmla="*/ 38096 h 476250"/>
                <a:gd name="T4" fmla="*/ 19080 w 163260"/>
                <a:gd name="T5" fmla="*/ 161907 h 476250"/>
                <a:gd name="T6" fmla="*/ 38159 w 163260"/>
                <a:gd name="T7" fmla="*/ 266670 h 476250"/>
                <a:gd name="T8" fmla="*/ 47699 w 163260"/>
                <a:gd name="T9" fmla="*/ 295242 h 476250"/>
                <a:gd name="T10" fmla="*/ 76319 w 163260"/>
                <a:gd name="T11" fmla="*/ 333338 h 476250"/>
                <a:gd name="T12" fmla="*/ 104938 w 163260"/>
                <a:gd name="T13" fmla="*/ 352386 h 476250"/>
                <a:gd name="T14" fmla="*/ 124018 w 163260"/>
                <a:gd name="T15" fmla="*/ 380958 h 476250"/>
                <a:gd name="T16" fmla="*/ 152637 w 163260"/>
                <a:gd name="T17" fmla="*/ 438101 h 476250"/>
                <a:gd name="T18" fmla="*/ 162177 w 163260"/>
                <a:gd name="T19" fmla="*/ 476197 h 476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260" h="476250">
                  <a:moveTo>
                    <a:pt x="9525" y="0"/>
                  </a:moveTo>
                  <a:cubicBezTo>
                    <a:pt x="6350" y="12700"/>
                    <a:pt x="0" y="25009"/>
                    <a:pt x="0" y="38100"/>
                  </a:cubicBezTo>
                  <a:cubicBezTo>
                    <a:pt x="0" y="118217"/>
                    <a:pt x="7547" y="104410"/>
                    <a:pt x="19050" y="161925"/>
                  </a:cubicBezTo>
                  <a:cubicBezTo>
                    <a:pt x="26012" y="196733"/>
                    <a:pt x="30662" y="231990"/>
                    <a:pt x="38100" y="266700"/>
                  </a:cubicBezTo>
                  <a:cubicBezTo>
                    <a:pt x="40204" y="276517"/>
                    <a:pt x="42644" y="286558"/>
                    <a:pt x="47625" y="295275"/>
                  </a:cubicBezTo>
                  <a:cubicBezTo>
                    <a:pt x="55501" y="309058"/>
                    <a:pt x="64975" y="322150"/>
                    <a:pt x="76200" y="333375"/>
                  </a:cubicBezTo>
                  <a:cubicBezTo>
                    <a:pt x="84295" y="341470"/>
                    <a:pt x="95250" y="346075"/>
                    <a:pt x="104775" y="352425"/>
                  </a:cubicBezTo>
                  <a:cubicBezTo>
                    <a:pt x="111125" y="361950"/>
                    <a:pt x="118705" y="370761"/>
                    <a:pt x="123825" y="381000"/>
                  </a:cubicBezTo>
                  <a:cubicBezTo>
                    <a:pt x="163260" y="459870"/>
                    <a:pt x="97805" y="356258"/>
                    <a:pt x="152400" y="438150"/>
                  </a:cubicBezTo>
                  <a:lnTo>
                    <a:pt x="161925" y="476250"/>
                  </a:ln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8" name="Freeform 48"/>
            <p:cNvSpPr>
              <a:spLocks noChangeArrowheads="1"/>
            </p:cNvSpPr>
            <p:nvPr/>
          </p:nvSpPr>
          <p:spPr bwMode="auto">
            <a:xfrm>
              <a:off x="6807" y="2453"/>
              <a:ext cx="119" cy="302"/>
            </a:xfrm>
            <a:custGeom>
              <a:avLst/>
              <a:gdLst>
                <a:gd name="G0" fmla="+- 1 0 0"/>
                <a:gd name="G1" fmla="+- 1 0 0"/>
                <a:gd name="G2" fmla="*/ 1 0 51712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T0" fmla="*/ 0 w 190500"/>
                <a:gd name="T1" fmla="*/ 0 h 472440"/>
                <a:gd name="T2" fmla="*/ 9525 w 190500"/>
                <a:gd name="T3" fmla="*/ 47684 h 472440"/>
                <a:gd name="T4" fmla="*/ 28575 w 190500"/>
                <a:gd name="T5" fmla="*/ 76294 h 472440"/>
                <a:gd name="T6" fmla="*/ 57150 w 190500"/>
                <a:gd name="T7" fmla="*/ 123978 h 472440"/>
                <a:gd name="T8" fmla="*/ 85725 w 190500"/>
                <a:gd name="T9" fmla="*/ 209809 h 472440"/>
                <a:gd name="T10" fmla="*/ 114301 w 190500"/>
                <a:gd name="T11" fmla="*/ 228882 h 472440"/>
                <a:gd name="T12" fmla="*/ 123826 w 190500"/>
                <a:gd name="T13" fmla="*/ 267029 h 472440"/>
                <a:gd name="T14" fmla="*/ 104776 w 190500"/>
                <a:gd name="T15" fmla="*/ 371933 h 472440"/>
                <a:gd name="T16" fmla="*/ 152401 w 190500"/>
                <a:gd name="T17" fmla="*/ 438691 h 472440"/>
                <a:gd name="T18" fmla="*/ 161926 w 190500"/>
                <a:gd name="T19" fmla="*/ 467301 h 472440"/>
                <a:gd name="T20" fmla="*/ 190501 w 190500"/>
                <a:gd name="T21" fmla="*/ 467301 h 472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500" h="472440">
                  <a:moveTo>
                    <a:pt x="0" y="0"/>
                  </a:moveTo>
                  <a:cubicBezTo>
                    <a:pt x="3175" y="15875"/>
                    <a:pt x="3841" y="32466"/>
                    <a:pt x="9525" y="47625"/>
                  </a:cubicBezTo>
                  <a:cubicBezTo>
                    <a:pt x="13545" y="58344"/>
                    <a:pt x="22508" y="66492"/>
                    <a:pt x="28575" y="76200"/>
                  </a:cubicBezTo>
                  <a:cubicBezTo>
                    <a:pt x="38387" y="91899"/>
                    <a:pt x="47625" y="107950"/>
                    <a:pt x="57150" y="123825"/>
                  </a:cubicBezTo>
                  <a:cubicBezTo>
                    <a:pt x="63536" y="162140"/>
                    <a:pt x="58938" y="182763"/>
                    <a:pt x="85725" y="209550"/>
                  </a:cubicBezTo>
                  <a:cubicBezTo>
                    <a:pt x="93820" y="217645"/>
                    <a:pt x="104775" y="222250"/>
                    <a:pt x="114300" y="228600"/>
                  </a:cubicBezTo>
                  <a:cubicBezTo>
                    <a:pt x="117475" y="241300"/>
                    <a:pt x="123825" y="253609"/>
                    <a:pt x="123825" y="266700"/>
                  </a:cubicBezTo>
                  <a:cubicBezTo>
                    <a:pt x="123825" y="278887"/>
                    <a:pt x="107872" y="355990"/>
                    <a:pt x="104775" y="371475"/>
                  </a:cubicBezTo>
                  <a:cubicBezTo>
                    <a:pt x="111247" y="380104"/>
                    <a:pt x="145436" y="424222"/>
                    <a:pt x="152400" y="438150"/>
                  </a:cubicBezTo>
                  <a:cubicBezTo>
                    <a:pt x="156890" y="447130"/>
                    <a:pt x="153893" y="460701"/>
                    <a:pt x="161925" y="466725"/>
                  </a:cubicBezTo>
                  <a:cubicBezTo>
                    <a:pt x="169545" y="472440"/>
                    <a:pt x="180975" y="466725"/>
                    <a:pt x="190500" y="4667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9" name="Freeform 49"/>
            <p:cNvSpPr>
              <a:spLocks noChangeArrowheads="1"/>
            </p:cNvSpPr>
            <p:nvPr/>
          </p:nvSpPr>
          <p:spPr bwMode="auto">
            <a:xfrm>
              <a:off x="6807" y="2441"/>
              <a:ext cx="162" cy="347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*/ G0 G0 1"/>
                <a:gd name="G5" fmla="+- G4 4 0"/>
                <a:gd name="G6" fmla="sqrt G5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G32" fmla="+- 1 0 0"/>
                <a:gd name="G33" fmla="+- 1 0 0"/>
                <a:gd name="G34" fmla="+- 1 0 0"/>
                <a:gd name="G35" fmla="+- 1 0 0"/>
                <a:gd name="T0" fmla="*/ 0 w 257175"/>
                <a:gd name="T1" fmla="*/ 0 h 542925"/>
                <a:gd name="T2" fmla="*/ 19050 w 257175"/>
                <a:gd name="T3" fmla="*/ 180955 h 542925"/>
                <a:gd name="T4" fmla="*/ 28575 w 257175"/>
                <a:gd name="T5" fmla="*/ 219051 h 542925"/>
                <a:gd name="T6" fmla="*/ 47625 w 257175"/>
                <a:gd name="T7" fmla="*/ 247623 h 542925"/>
                <a:gd name="T8" fmla="*/ 57150 w 257175"/>
                <a:gd name="T9" fmla="*/ 285718 h 542925"/>
                <a:gd name="T10" fmla="*/ 66676 w 257175"/>
                <a:gd name="T11" fmla="*/ 342862 h 542925"/>
                <a:gd name="T12" fmla="*/ 123826 w 257175"/>
                <a:gd name="T13" fmla="*/ 371434 h 542925"/>
                <a:gd name="T14" fmla="*/ 133351 w 257175"/>
                <a:gd name="T15" fmla="*/ 400006 h 542925"/>
                <a:gd name="T16" fmla="*/ 209552 w 257175"/>
                <a:gd name="T17" fmla="*/ 457149 h 542925"/>
                <a:gd name="T18" fmla="*/ 219077 w 257175"/>
                <a:gd name="T19" fmla="*/ 485721 h 542925"/>
                <a:gd name="T20" fmla="*/ 247652 w 257175"/>
                <a:gd name="T21" fmla="*/ 495245 h 542925"/>
                <a:gd name="T22" fmla="*/ 257177 w 257175"/>
                <a:gd name="T23" fmla="*/ 542865 h 542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7175" h="542925">
                  <a:moveTo>
                    <a:pt x="0" y="0"/>
                  </a:moveTo>
                  <a:cubicBezTo>
                    <a:pt x="6350" y="60325"/>
                    <a:pt x="11205" y="120826"/>
                    <a:pt x="19050" y="180975"/>
                  </a:cubicBezTo>
                  <a:cubicBezTo>
                    <a:pt x="20743" y="193956"/>
                    <a:pt x="23418" y="207043"/>
                    <a:pt x="28575" y="219075"/>
                  </a:cubicBezTo>
                  <a:cubicBezTo>
                    <a:pt x="33084" y="229597"/>
                    <a:pt x="41275" y="238125"/>
                    <a:pt x="47625" y="247650"/>
                  </a:cubicBezTo>
                  <a:cubicBezTo>
                    <a:pt x="50800" y="260350"/>
                    <a:pt x="54583" y="272913"/>
                    <a:pt x="57150" y="285750"/>
                  </a:cubicBezTo>
                  <a:cubicBezTo>
                    <a:pt x="60938" y="304688"/>
                    <a:pt x="58038" y="325626"/>
                    <a:pt x="66675" y="342900"/>
                  </a:cubicBezTo>
                  <a:cubicBezTo>
                    <a:pt x="74061" y="357672"/>
                    <a:pt x="110301" y="366967"/>
                    <a:pt x="123825" y="371475"/>
                  </a:cubicBezTo>
                  <a:cubicBezTo>
                    <a:pt x="127000" y="381000"/>
                    <a:pt x="127781" y="391696"/>
                    <a:pt x="133350" y="400050"/>
                  </a:cubicBezTo>
                  <a:cubicBezTo>
                    <a:pt x="151868" y="427827"/>
                    <a:pt x="182188" y="440783"/>
                    <a:pt x="209550" y="457200"/>
                  </a:cubicBezTo>
                  <a:cubicBezTo>
                    <a:pt x="212725" y="466725"/>
                    <a:pt x="211975" y="478675"/>
                    <a:pt x="219075" y="485775"/>
                  </a:cubicBezTo>
                  <a:cubicBezTo>
                    <a:pt x="226175" y="492875"/>
                    <a:pt x="242081" y="486946"/>
                    <a:pt x="247650" y="495300"/>
                  </a:cubicBezTo>
                  <a:cubicBezTo>
                    <a:pt x="256630" y="508770"/>
                    <a:pt x="257175" y="542925"/>
                    <a:pt x="257175" y="5429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0" name="Freeform 50"/>
            <p:cNvSpPr>
              <a:spLocks noChangeArrowheads="1"/>
            </p:cNvSpPr>
            <p:nvPr/>
          </p:nvSpPr>
          <p:spPr bwMode="auto">
            <a:xfrm>
              <a:off x="7022" y="2453"/>
              <a:ext cx="41" cy="323"/>
            </a:xfrm>
            <a:custGeom>
              <a:avLst/>
              <a:gdLst>
                <a:gd name="G0" fmla="+- 1 0 0"/>
                <a:gd name="G1" fmla="+- 1 0 0"/>
                <a:gd name="G2" fmla="*/ 1 63095 51712"/>
                <a:gd name="G3" fmla="*/ G2 1 180"/>
                <a:gd name="G4" fmla="cos 54736 G3"/>
                <a:gd name="G5" fmla="*/ 1 63095 51712"/>
                <a:gd name="G6" fmla="*/ G5 1 180"/>
                <a:gd name="G7" fmla="sin 59684 G6"/>
                <a:gd name="G8" fmla="+- G4 G7 0"/>
                <a:gd name="G9" fmla="+- G8 1080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T0" fmla="*/ 0 w 68215"/>
                <a:gd name="T1" fmla="*/ 0 h 504825"/>
                <a:gd name="T2" fmla="*/ 9532 w 68215"/>
                <a:gd name="T3" fmla="*/ 104763 h 504825"/>
                <a:gd name="T4" fmla="*/ 28596 w 68215"/>
                <a:gd name="T5" fmla="*/ 133335 h 504825"/>
                <a:gd name="T6" fmla="*/ 47659 w 68215"/>
                <a:gd name="T7" fmla="*/ 219051 h 504825"/>
                <a:gd name="T8" fmla="*/ 47659 w 68215"/>
                <a:gd name="T9" fmla="*/ 323814 h 504825"/>
                <a:gd name="T10" fmla="*/ 38127 w 68215"/>
                <a:gd name="T11" fmla="*/ 361910 h 504825"/>
                <a:gd name="T12" fmla="*/ 47659 w 68215"/>
                <a:gd name="T13" fmla="*/ 409530 h 504825"/>
                <a:gd name="T14" fmla="*/ 66723 w 68215"/>
                <a:gd name="T15" fmla="*/ 504769 h 504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215" h="504825">
                  <a:moveTo>
                    <a:pt x="0" y="0"/>
                  </a:moveTo>
                  <a:cubicBezTo>
                    <a:pt x="3175" y="34925"/>
                    <a:pt x="2177" y="70484"/>
                    <a:pt x="9525" y="104775"/>
                  </a:cubicBezTo>
                  <a:cubicBezTo>
                    <a:pt x="11924" y="115969"/>
                    <a:pt x="23455" y="123111"/>
                    <a:pt x="28575" y="133350"/>
                  </a:cubicBezTo>
                  <a:cubicBezTo>
                    <a:pt x="40299" y="156798"/>
                    <a:pt x="43967" y="197125"/>
                    <a:pt x="47625" y="219075"/>
                  </a:cubicBezTo>
                  <a:cubicBezTo>
                    <a:pt x="25781" y="284608"/>
                    <a:pt x="47625" y="205376"/>
                    <a:pt x="47625" y="323850"/>
                  </a:cubicBezTo>
                  <a:cubicBezTo>
                    <a:pt x="47625" y="336941"/>
                    <a:pt x="41275" y="349250"/>
                    <a:pt x="38100" y="361950"/>
                  </a:cubicBezTo>
                  <a:cubicBezTo>
                    <a:pt x="41275" y="377825"/>
                    <a:pt x="43985" y="393800"/>
                    <a:pt x="47625" y="409575"/>
                  </a:cubicBezTo>
                  <a:cubicBezTo>
                    <a:pt x="68215" y="498799"/>
                    <a:pt x="66675" y="457929"/>
                    <a:pt x="66675" y="5048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1" name="Freeform 51"/>
            <p:cNvSpPr>
              <a:spLocks noChangeArrowheads="1"/>
            </p:cNvSpPr>
            <p:nvPr/>
          </p:nvSpPr>
          <p:spPr bwMode="auto">
            <a:xfrm>
              <a:off x="6973" y="2465"/>
              <a:ext cx="58" cy="324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*/ 1 2285 2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4363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T0" fmla="*/ 85747 w 95465"/>
                <a:gd name="T1" fmla="*/ 0 h 507601"/>
                <a:gd name="T2" fmla="*/ 66740 w 95465"/>
                <a:gd name="T3" fmla="*/ 66720 h 507601"/>
                <a:gd name="T4" fmla="*/ 57236 w 95465"/>
                <a:gd name="T5" fmla="*/ 95314 h 507601"/>
                <a:gd name="T6" fmla="*/ 38229 w 95465"/>
                <a:gd name="T7" fmla="*/ 171566 h 507601"/>
                <a:gd name="T8" fmla="*/ 76244 w 95465"/>
                <a:gd name="T9" fmla="*/ 257349 h 507601"/>
                <a:gd name="T10" fmla="*/ 95251 w 95465"/>
                <a:gd name="T11" fmla="*/ 285943 h 507601"/>
                <a:gd name="T12" fmla="*/ 28725 w 95465"/>
                <a:gd name="T13" fmla="*/ 343132 h 507601"/>
                <a:gd name="T14" fmla="*/ 19222 w 95465"/>
                <a:gd name="T15" fmla="*/ 438446 h 507601"/>
                <a:gd name="T16" fmla="*/ 215 w 95465"/>
                <a:gd name="T17" fmla="*/ 476572 h 507601"/>
                <a:gd name="T18" fmla="*/ 9718 w 95465"/>
                <a:gd name="T19" fmla="*/ 505166 h 507601"/>
                <a:gd name="T20" fmla="*/ 38229 w 95465"/>
                <a:gd name="T21" fmla="*/ 486103 h 507601"/>
                <a:gd name="T22" fmla="*/ 57236 w 95465"/>
                <a:gd name="T23" fmla="*/ 438446 h 507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465" h="507601">
                  <a:moveTo>
                    <a:pt x="85940" y="0"/>
                  </a:moveTo>
                  <a:cubicBezTo>
                    <a:pt x="79590" y="22225"/>
                    <a:pt x="73532" y="44535"/>
                    <a:pt x="66890" y="66675"/>
                  </a:cubicBezTo>
                  <a:cubicBezTo>
                    <a:pt x="64005" y="76292"/>
                    <a:pt x="59800" y="85510"/>
                    <a:pt x="57365" y="95250"/>
                  </a:cubicBezTo>
                  <a:lnTo>
                    <a:pt x="38315" y="171450"/>
                  </a:lnTo>
                  <a:cubicBezTo>
                    <a:pt x="51923" y="205470"/>
                    <a:pt x="58617" y="226029"/>
                    <a:pt x="76415" y="257175"/>
                  </a:cubicBezTo>
                  <a:cubicBezTo>
                    <a:pt x="82095" y="267114"/>
                    <a:pt x="89115" y="276225"/>
                    <a:pt x="95465" y="285750"/>
                  </a:cubicBezTo>
                  <a:cubicBezTo>
                    <a:pt x="88803" y="290746"/>
                    <a:pt x="32770" y="329965"/>
                    <a:pt x="28790" y="342900"/>
                  </a:cubicBezTo>
                  <a:cubicBezTo>
                    <a:pt x="19406" y="373397"/>
                    <a:pt x="25951" y="406950"/>
                    <a:pt x="19265" y="438150"/>
                  </a:cubicBezTo>
                  <a:cubicBezTo>
                    <a:pt x="16290" y="452034"/>
                    <a:pt x="6565" y="463550"/>
                    <a:pt x="215" y="476250"/>
                  </a:cubicBezTo>
                  <a:cubicBezTo>
                    <a:pt x="3390" y="485775"/>
                    <a:pt x="0" y="502390"/>
                    <a:pt x="9740" y="504825"/>
                  </a:cubicBezTo>
                  <a:cubicBezTo>
                    <a:pt x="20846" y="507601"/>
                    <a:pt x="31661" y="495090"/>
                    <a:pt x="38315" y="485775"/>
                  </a:cubicBezTo>
                  <a:cubicBezTo>
                    <a:pt x="48253" y="471862"/>
                    <a:pt x="57365" y="438150"/>
                    <a:pt x="57365" y="43815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2" name="Freeform 52"/>
            <p:cNvSpPr>
              <a:spLocks noChangeArrowheads="1"/>
            </p:cNvSpPr>
            <p:nvPr/>
          </p:nvSpPr>
          <p:spPr bwMode="auto">
            <a:xfrm>
              <a:off x="6964" y="2447"/>
              <a:ext cx="85" cy="313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0220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G32" fmla="+- 1 0 0"/>
                <a:gd name="G33" fmla="+- 1 0 0"/>
                <a:gd name="T0" fmla="*/ 40996 w 136126"/>
                <a:gd name="T1" fmla="*/ 0 h 490895"/>
                <a:gd name="T2" fmla="*/ 31443 w 136126"/>
                <a:gd name="T3" fmla="*/ 38068 h 490895"/>
                <a:gd name="T4" fmla="*/ 12337 w 136126"/>
                <a:gd name="T5" fmla="*/ 95170 h 490895"/>
                <a:gd name="T6" fmla="*/ 21890 w 136126"/>
                <a:gd name="T7" fmla="*/ 123721 h 490895"/>
                <a:gd name="T8" fmla="*/ 2784 w 136126"/>
                <a:gd name="T9" fmla="*/ 152272 h 490895"/>
                <a:gd name="T10" fmla="*/ 40996 w 136126"/>
                <a:gd name="T11" fmla="*/ 199858 h 490895"/>
                <a:gd name="T12" fmla="*/ 60102 w 136126"/>
                <a:gd name="T13" fmla="*/ 228409 h 490895"/>
                <a:gd name="T14" fmla="*/ 79208 w 136126"/>
                <a:gd name="T15" fmla="*/ 285511 h 490895"/>
                <a:gd name="T16" fmla="*/ 98314 w 136126"/>
                <a:gd name="T17" fmla="*/ 399715 h 490895"/>
                <a:gd name="T18" fmla="*/ 117420 w 136126"/>
                <a:gd name="T19" fmla="*/ 456817 h 490895"/>
                <a:gd name="T20" fmla="*/ 98314 w 136126"/>
                <a:gd name="T21" fmla="*/ 485368 h 490895"/>
                <a:gd name="T22" fmla="*/ 136526 w 136126"/>
                <a:gd name="T23" fmla="*/ 447300 h 490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126" h="490895">
                  <a:moveTo>
                    <a:pt x="40876" y="0"/>
                  </a:moveTo>
                  <a:cubicBezTo>
                    <a:pt x="37701" y="12700"/>
                    <a:pt x="35113" y="25561"/>
                    <a:pt x="31351" y="38100"/>
                  </a:cubicBezTo>
                  <a:cubicBezTo>
                    <a:pt x="25581" y="57334"/>
                    <a:pt x="12301" y="95250"/>
                    <a:pt x="12301" y="95250"/>
                  </a:cubicBezTo>
                  <a:cubicBezTo>
                    <a:pt x="15476" y="104775"/>
                    <a:pt x="23477" y="113921"/>
                    <a:pt x="21826" y="123825"/>
                  </a:cubicBezTo>
                  <a:cubicBezTo>
                    <a:pt x="19944" y="135117"/>
                    <a:pt x="0" y="141294"/>
                    <a:pt x="2776" y="152400"/>
                  </a:cubicBezTo>
                  <a:cubicBezTo>
                    <a:pt x="7707" y="172123"/>
                    <a:pt x="28678" y="183761"/>
                    <a:pt x="40876" y="200025"/>
                  </a:cubicBezTo>
                  <a:cubicBezTo>
                    <a:pt x="47745" y="209183"/>
                    <a:pt x="55277" y="218139"/>
                    <a:pt x="59926" y="228600"/>
                  </a:cubicBezTo>
                  <a:cubicBezTo>
                    <a:pt x="68081" y="246950"/>
                    <a:pt x="78976" y="285750"/>
                    <a:pt x="78976" y="285750"/>
                  </a:cubicBezTo>
                  <a:cubicBezTo>
                    <a:pt x="85730" y="339780"/>
                    <a:pt x="84540" y="355098"/>
                    <a:pt x="98026" y="400050"/>
                  </a:cubicBezTo>
                  <a:cubicBezTo>
                    <a:pt x="103796" y="419284"/>
                    <a:pt x="117076" y="457200"/>
                    <a:pt x="117076" y="457200"/>
                  </a:cubicBezTo>
                  <a:cubicBezTo>
                    <a:pt x="110726" y="466725"/>
                    <a:pt x="87787" y="490895"/>
                    <a:pt x="98026" y="485775"/>
                  </a:cubicBezTo>
                  <a:cubicBezTo>
                    <a:pt x="114090" y="477743"/>
                    <a:pt x="136126" y="447675"/>
                    <a:pt x="136126" y="44767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3" name="Freeform 53"/>
            <p:cNvSpPr>
              <a:spLocks noChangeArrowheads="1"/>
            </p:cNvSpPr>
            <p:nvPr/>
          </p:nvSpPr>
          <p:spPr bwMode="auto">
            <a:xfrm>
              <a:off x="6967" y="2477"/>
              <a:ext cx="59" cy="331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2276 0 0"/>
                <a:gd name="G6" fmla="+- 2276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T0" fmla="*/ 66632 w 96901"/>
                <a:gd name="T1" fmla="*/ 0 h 516989"/>
                <a:gd name="T2" fmla="*/ 38076 w 96901"/>
                <a:gd name="T3" fmla="*/ 19068 h 516989"/>
                <a:gd name="T4" fmla="*/ 0 w 96901"/>
                <a:gd name="T5" fmla="*/ 133474 h 516989"/>
                <a:gd name="T6" fmla="*/ 9519 w 96901"/>
                <a:gd name="T7" fmla="*/ 162075 h 516989"/>
                <a:gd name="T8" fmla="*/ 66632 w 96901"/>
                <a:gd name="T9" fmla="*/ 219278 h 516989"/>
                <a:gd name="T10" fmla="*/ 76151 w 96901"/>
                <a:gd name="T11" fmla="*/ 257413 h 516989"/>
                <a:gd name="T12" fmla="*/ 95189 w 96901"/>
                <a:gd name="T13" fmla="*/ 286015 h 516989"/>
                <a:gd name="T14" fmla="*/ 85670 w 96901"/>
                <a:gd name="T15" fmla="*/ 314616 h 516989"/>
                <a:gd name="T16" fmla="*/ 76151 w 96901"/>
                <a:gd name="T17" fmla="*/ 390887 h 516989"/>
                <a:gd name="T18" fmla="*/ 38076 w 96901"/>
                <a:gd name="T19" fmla="*/ 457624 h 516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901" h="516989">
                  <a:moveTo>
                    <a:pt x="66675" y="0"/>
                  </a:moveTo>
                  <a:cubicBezTo>
                    <a:pt x="57150" y="6350"/>
                    <a:pt x="43220" y="8811"/>
                    <a:pt x="38100" y="19050"/>
                  </a:cubicBezTo>
                  <a:cubicBezTo>
                    <a:pt x="20139" y="54971"/>
                    <a:pt x="0" y="133350"/>
                    <a:pt x="0" y="133350"/>
                  </a:cubicBezTo>
                  <a:cubicBezTo>
                    <a:pt x="3175" y="142875"/>
                    <a:pt x="3361" y="154000"/>
                    <a:pt x="9525" y="161925"/>
                  </a:cubicBezTo>
                  <a:cubicBezTo>
                    <a:pt x="26065" y="183191"/>
                    <a:pt x="66675" y="219075"/>
                    <a:pt x="66675" y="219075"/>
                  </a:cubicBezTo>
                  <a:cubicBezTo>
                    <a:pt x="69850" y="231775"/>
                    <a:pt x="71043" y="245143"/>
                    <a:pt x="76200" y="257175"/>
                  </a:cubicBezTo>
                  <a:cubicBezTo>
                    <a:pt x="80709" y="267697"/>
                    <a:pt x="93368" y="274458"/>
                    <a:pt x="95250" y="285750"/>
                  </a:cubicBezTo>
                  <a:cubicBezTo>
                    <a:pt x="96901" y="295654"/>
                    <a:pt x="88900" y="304800"/>
                    <a:pt x="85725" y="314325"/>
                  </a:cubicBezTo>
                  <a:cubicBezTo>
                    <a:pt x="82550" y="339725"/>
                    <a:pt x="83835" y="366093"/>
                    <a:pt x="76200" y="390525"/>
                  </a:cubicBezTo>
                  <a:cubicBezTo>
                    <a:pt x="36680" y="516989"/>
                    <a:pt x="38100" y="489821"/>
                    <a:pt x="38100" y="45720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4" name="Freeform 54"/>
            <p:cNvSpPr>
              <a:spLocks noChangeArrowheads="1"/>
            </p:cNvSpPr>
            <p:nvPr/>
          </p:nvSpPr>
          <p:spPr bwMode="auto">
            <a:xfrm>
              <a:off x="6905" y="2441"/>
              <a:ext cx="138" cy="344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*/ 1 0 51712"/>
                <a:gd name="G16" fmla="+- 1 0 0"/>
                <a:gd name="G17" fmla="+- 30988 0 0"/>
                <a:gd name="G18" fmla="+- 1 0 0"/>
                <a:gd name="G19" fmla="+- 1 0 0"/>
                <a:gd name="G20" fmla="+- 1 0 0"/>
                <a:gd name="G21" fmla="+- 1 0 0"/>
                <a:gd name="T0" fmla="*/ 219077 w 219332"/>
                <a:gd name="T1" fmla="*/ 0 h 538684"/>
                <a:gd name="T2" fmla="*/ 190535 w 219332"/>
                <a:gd name="T3" fmla="*/ 266412 h 538684"/>
                <a:gd name="T4" fmla="*/ 181021 w 219332"/>
                <a:gd name="T5" fmla="*/ 323501 h 538684"/>
                <a:gd name="T6" fmla="*/ 161993 w 219332"/>
                <a:gd name="T7" fmla="*/ 361560 h 538684"/>
                <a:gd name="T8" fmla="*/ 38312 w 219332"/>
                <a:gd name="T9" fmla="*/ 456707 h 538684"/>
                <a:gd name="T10" fmla="*/ 257 w 219332"/>
                <a:gd name="T11" fmla="*/ 475736 h 538684"/>
                <a:gd name="T12" fmla="*/ 57340 w 219332"/>
                <a:gd name="T13" fmla="*/ 513795 h 538684"/>
                <a:gd name="T14" fmla="*/ 114424 w 219332"/>
                <a:gd name="T15" fmla="*/ 532825 h 538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9332" h="538684">
                  <a:moveTo>
                    <a:pt x="219332" y="0"/>
                  </a:moveTo>
                  <a:cubicBezTo>
                    <a:pt x="189862" y="338908"/>
                    <a:pt x="216649" y="124293"/>
                    <a:pt x="190757" y="266700"/>
                  </a:cubicBezTo>
                  <a:cubicBezTo>
                    <a:pt x="187302" y="285701"/>
                    <a:pt x="186781" y="305352"/>
                    <a:pt x="181232" y="323850"/>
                  </a:cubicBezTo>
                  <a:cubicBezTo>
                    <a:pt x="177152" y="337450"/>
                    <a:pt x="172222" y="351910"/>
                    <a:pt x="162182" y="361950"/>
                  </a:cubicBezTo>
                  <a:cubicBezTo>
                    <a:pt x="155871" y="368261"/>
                    <a:pt x="73206" y="437286"/>
                    <a:pt x="38357" y="457200"/>
                  </a:cubicBezTo>
                  <a:cubicBezTo>
                    <a:pt x="26029" y="464245"/>
                    <a:pt x="12957" y="469900"/>
                    <a:pt x="257" y="476250"/>
                  </a:cubicBezTo>
                  <a:cubicBezTo>
                    <a:pt x="33740" y="526475"/>
                    <a:pt x="0" y="489747"/>
                    <a:pt x="57407" y="514350"/>
                  </a:cubicBezTo>
                  <a:cubicBezTo>
                    <a:pt x="114185" y="538684"/>
                    <a:pt x="57662" y="533400"/>
                    <a:pt x="114557" y="53340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5" name="Freeform 55"/>
            <p:cNvSpPr>
              <a:spLocks noChangeArrowheads="1"/>
            </p:cNvSpPr>
            <p:nvPr/>
          </p:nvSpPr>
          <p:spPr bwMode="auto">
            <a:xfrm>
              <a:off x="6954" y="2489"/>
              <a:ext cx="126" cy="261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6353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T0" fmla="*/ 95520 w 200540"/>
                <a:gd name="T1" fmla="*/ 0 h 409575"/>
                <a:gd name="T2" fmla="*/ 67018 w 200540"/>
                <a:gd name="T3" fmla="*/ 133335 h 409575"/>
                <a:gd name="T4" fmla="*/ 48017 w 200540"/>
                <a:gd name="T5" fmla="*/ 200003 h 409575"/>
                <a:gd name="T6" fmla="*/ 29016 w 200540"/>
                <a:gd name="T7" fmla="*/ 285719 h 409575"/>
                <a:gd name="T8" fmla="*/ 19515 w 200540"/>
                <a:gd name="T9" fmla="*/ 380958 h 409575"/>
                <a:gd name="T10" fmla="*/ 10014 w 200540"/>
                <a:gd name="T11" fmla="*/ 409530 h 409575"/>
                <a:gd name="T12" fmla="*/ 57517 w 200540"/>
                <a:gd name="T13" fmla="*/ 380958 h 409575"/>
                <a:gd name="T14" fmla="*/ 200027 w 200540"/>
                <a:gd name="T15" fmla="*/ 352386 h 409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540" h="409575">
                  <a:moveTo>
                    <a:pt x="95765" y="0"/>
                  </a:moveTo>
                  <a:cubicBezTo>
                    <a:pt x="84893" y="54358"/>
                    <a:pt x="80224" y="85560"/>
                    <a:pt x="67190" y="133350"/>
                  </a:cubicBezTo>
                  <a:cubicBezTo>
                    <a:pt x="61108" y="155650"/>
                    <a:pt x="53337" y="177503"/>
                    <a:pt x="48140" y="200025"/>
                  </a:cubicBezTo>
                  <a:cubicBezTo>
                    <a:pt x="22995" y="308987"/>
                    <a:pt x="51985" y="217066"/>
                    <a:pt x="29090" y="285750"/>
                  </a:cubicBezTo>
                  <a:cubicBezTo>
                    <a:pt x="25915" y="317500"/>
                    <a:pt x="24417" y="349463"/>
                    <a:pt x="19565" y="381000"/>
                  </a:cubicBezTo>
                  <a:cubicBezTo>
                    <a:pt x="18038" y="390923"/>
                    <a:pt x="0" y="409575"/>
                    <a:pt x="10040" y="409575"/>
                  </a:cubicBezTo>
                  <a:cubicBezTo>
                    <a:pt x="28553" y="409575"/>
                    <a:pt x="39933" y="386320"/>
                    <a:pt x="57665" y="381000"/>
                  </a:cubicBezTo>
                  <a:cubicBezTo>
                    <a:pt x="104185" y="367044"/>
                    <a:pt x="200540" y="352425"/>
                    <a:pt x="200540" y="3524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35896" name="AutoShape 56"/>
            <p:cNvCxnSpPr>
              <a:cxnSpLocks noChangeShapeType="1"/>
            </p:cNvCxnSpPr>
            <p:nvPr/>
          </p:nvCxnSpPr>
          <p:spPr bwMode="auto">
            <a:xfrm flipH="1">
              <a:off x="6817" y="2005"/>
              <a:ext cx="438" cy="0"/>
            </a:xfrm>
            <a:prstGeom prst="straightConnector1">
              <a:avLst/>
            </a:prstGeom>
            <a:noFill/>
            <a:ln w="6480" cap="sq">
              <a:solidFill>
                <a:srgbClr val="56C5FF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897" name="AutoShape 57"/>
            <p:cNvCxnSpPr>
              <a:cxnSpLocks noChangeShapeType="1"/>
            </p:cNvCxnSpPr>
            <p:nvPr/>
          </p:nvCxnSpPr>
          <p:spPr bwMode="auto">
            <a:xfrm flipH="1">
              <a:off x="7144" y="2546"/>
              <a:ext cx="114" cy="0"/>
            </a:xfrm>
            <a:prstGeom prst="straightConnector1">
              <a:avLst/>
            </a:prstGeom>
            <a:noFill/>
            <a:ln w="6480" cap="sq">
              <a:solidFill>
                <a:srgbClr val="56C5FF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898" name="AutoShape 58"/>
            <p:cNvCxnSpPr>
              <a:cxnSpLocks noChangeShapeType="1"/>
            </p:cNvCxnSpPr>
            <p:nvPr/>
          </p:nvCxnSpPr>
          <p:spPr bwMode="auto">
            <a:xfrm flipH="1">
              <a:off x="7144" y="2448"/>
              <a:ext cx="114" cy="0"/>
            </a:xfrm>
            <a:prstGeom prst="straightConnector1">
              <a:avLst/>
            </a:prstGeom>
            <a:noFill/>
            <a:ln w="6480" cap="sq">
              <a:solidFill>
                <a:srgbClr val="56C5FF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899" name="AutoShape 59"/>
            <p:cNvCxnSpPr>
              <a:cxnSpLocks noChangeShapeType="1"/>
            </p:cNvCxnSpPr>
            <p:nvPr/>
          </p:nvCxnSpPr>
          <p:spPr bwMode="auto">
            <a:xfrm flipH="1">
              <a:off x="7092" y="2644"/>
              <a:ext cx="165" cy="0"/>
            </a:xfrm>
            <a:prstGeom prst="straightConnector1">
              <a:avLst/>
            </a:prstGeom>
            <a:noFill/>
            <a:ln w="6480" cap="sq">
              <a:solidFill>
                <a:srgbClr val="56C5FF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5900" name="Text Box 60"/>
            <p:cNvSpPr txBox="1">
              <a:spLocks noChangeArrowheads="1"/>
            </p:cNvSpPr>
            <p:nvPr/>
          </p:nvSpPr>
          <p:spPr bwMode="auto">
            <a:xfrm>
              <a:off x="7307" y="2158"/>
              <a:ext cx="541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Drift Gap</a:t>
              </a:r>
            </a:p>
          </p:txBody>
        </p:sp>
        <p:sp>
          <p:nvSpPr>
            <p:cNvPr id="35901" name="Text Box 61"/>
            <p:cNvSpPr txBox="1">
              <a:spLocks noChangeArrowheads="1"/>
            </p:cNvSpPr>
            <p:nvPr/>
          </p:nvSpPr>
          <p:spPr bwMode="auto">
            <a:xfrm>
              <a:off x="7310" y="2397"/>
              <a:ext cx="561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Transfer 1</a:t>
              </a:r>
            </a:p>
          </p:txBody>
        </p:sp>
        <p:sp>
          <p:nvSpPr>
            <p:cNvPr id="35902" name="Text Box 62"/>
            <p:cNvSpPr txBox="1">
              <a:spLocks noChangeArrowheads="1"/>
            </p:cNvSpPr>
            <p:nvPr/>
          </p:nvSpPr>
          <p:spPr bwMode="auto">
            <a:xfrm>
              <a:off x="7317" y="2649"/>
              <a:ext cx="570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Induction</a:t>
              </a:r>
            </a:p>
          </p:txBody>
        </p:sp>
        <p:sp>
          <p:nvSpPr>
            <p:cNvPr id="35903" name="Text Box 63"/>
            <p:cNvSpPr txBox="1">
              <a:spLocks noChangeArrowheads="1"/>
            </p:cNvSpPr>
            <p:nvPr/>
          </p:nvSpPr>
          <p:spPr bwMode="auto">
            <a:xfrm>
              <a:off x="7310" y="2526"/>
              <a:ext cx="573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Transfer 2</a:t>
              </a:r>
            </a:p>
          </p:txBody>
        </p:sp>
        <p:sp>
          <p:nvSpPr>
            <p:cNvPr id="35904" name="Text Box 64"/>
            <p:cNvSpPr txBox="1">
              <a:spLocks noChangeArrowheads="1"/>
            </p:cNvSpPr>
            <p:nvPr/>
          </p:nvSpPr>
          <p:spPr bwMode="auto">
            <a:xfrm>
              <a:off x="5509" y="2348"/>
              <a:ext cx="395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GEM 1</a:t>
              </a:r>
            </a:p>
          </p:txBody>
        </p:sp>
        <p:sp>
          <p:nvSpPr>
            <p:cNvPr id="35905" name="Text Box 65"/>
            <p:cNvSpPr txBox="1">
              <a:spLocks noChangeArrowheads="1"/>
            </p:cNvSpPr>
            <p:nvPr/>
          </p:nvSpPr>
          <p:spPr bwMode="auto">
            <a:xfrm>
              <a:off x="5509" y="2447"/>
              <a:ext cx="406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GEM 2</a:t>
              </a:r>
            </a:p>
          </p:txBody>
        </p:sp>
        <p:sp>
          <p:nvSpPr>
            <p:cNvPr id="35906" name="Text Box 66"/>
            <p:cNvSpPr txBox="1">
              <a:spLocks noChangeArrowheads="1"/>
            </p:cNvSpPr>
            <p:nvPr/>
          </p:nvSpPr>
          <p:spPr bwMode="auto">
            <a:xfrm>
              <a:off x="5509" y="2545"/>
              <a:ext cx="403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GEM 3</a:t>
              </a:r>
            </a:p>
          </p:txBody>
        </p:sp>
        <p:sp>
          <p:nvSpPr>
            <p:cNvPr id="35907" name="Text Box 67"/>
            <p:cNvSpPr txBox="1">
              <a:spLocks noChangeArrowheads="1"/>
            </p:cNvSpPr>
            <p:nvPr/>
          </p:nvSpPr>
          <p:spPr bwMode="auto">
            <a:xfrm>
              <a:off x="5529" y="1906"/>
              <a:ext cx="363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Mesh</a:t>
              </a:r>
            </a:p>
          </p:txBody>
        </p:sp>
        <p:sp>
          <p:nvSpPr>
            <p:cNvPr id="35908" name="Text Box 68"/>
            <p:cNvSpPr txBox="1">
              <a:spLocks noChangeArrowheads="1"/>
            </p:cNvSpPr>
            <p:nvPr/>
          </p:nvSpPr>
          <p:spPr bwMode="auto">
            <a:xfrm>
              <a:off x="5493" y="2692"/>
              <a:ext cx="564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X-Y Strips</a:t>
              </a:r>
            </a:p>
          </p:txBody>
        </p:sp>
        <p:cxnSp>
          <p:nvCxnSpPr>
            <p:cNvPr id="35909" name="AutoShape 69"/>
            <p:cNvCxnSpPr>
              <a:cxnSpLocks noChangeShapeType="1"/>
            </p:cNvCxnSpPr>
            <p:nvPr/>
          </p:nvCxnSpPr>
          <p:spPr bwMode="auto">
            <a:xfrm>
              <a:off x="6749" y="2853"/>
              <a:ext cx="270" cy="0"/>
            </a:xfrm>
            <a:prstGeom prst="straightConnector1">
              <a:avLst/>
            </a:prstGeom>
            <a:noFill/>
            <a:ln w="6480" cap="sq">
              <a:solidFill>
                <a:srgbClr val="56C5FF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5910" name="Text Box 70"/>
            <p:cNvSpPr txBox="1">
              <a:spLocks noChangeArrowheads="1"/>
            </p:cNvSpPr>
            <p:nvPr/>
          </p:nvSpPr>
          <p:spPr bwMode="auto">
            <a:xfrm>
              <a:off x="6540" y="2831"/>
              <a:ext cx="767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Pitch: 400um</a:t>
              </a:r>
            </a:p>
          </p:txBody>
        </p:sp>
        <p:sp>
          <p:nvSpPr>
            <p:cNvPr id="35911" name="Text Box 71"/>
            <p:cNvSpPr txBox="1">
              <a:spLocks noChangeArrowheads="1"/>
            </p:cNvSpPr>
            <p:nvPr/>
          </p:nvSpPr>
          <p:spPr bwMode="auto">
            <a:xfrm>
              <a:off x="7788" y="2152"/>
              <a:ext cx="377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17mm</a:t>
              </a:r>
            </a:p>
          </p:txBody>
        </p:sp>
        <p:sp>
          <p:nvSpPr>
            <p:cNvPr id="35912" name="Text Box 72"/>
            <p:cNvSpPr txBox="1">
              <a:spLocks noChangeArrowheads="1"/>
            </p:cNvSpPr>
            <p:nvPr/>
          </p:nvSpPr>
          <p:spPr bwMode="auto">
            <a:xfrm>
              <a:off x="7787" y="2397"/>
              <a:ext cx="405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1.5mm</a:t>
              </a:r>
            </a:p>
          </p:txBody>
        </p:sp>
        <p:sp>
          <p:nvSpPr>
            <p:cNvPr id="35913" name="Text Box 73"/>
            <p:cNvSpPr txBox="1">
              <a:spLocks noChangeArrowheads="1"/>
            </p:cNvSpPr>
            <p:nvPr/>
          </p:nvSpPr>
          <p:spPr bwMode="auto">
            <a:xfrm>
              <a:off x="7789" y="2643"/>
              <a:ext cx="343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2mm</a:t>
              </a:r>
            </a:p>
          </p:txBody>
        </p:sp>
        <p:sp>
          <p:nvSpPr>
            <p:cNvPr id="35914" name="Text Box 74"/>
            <p:cNvSpPr txBox="1">
              <a:spLocks noChangeArrowheads="1"/>
            </p:cNvSpPr>
            <p:nvPr/>
          </p:nvSpPr>
          <p:spPr bwMode="auto">
            <a:xfrm>
              <a:off x="7787" y="2526"/>
              <a:ext cx="405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1.5mm</a:t>
              </a:r>
            </a:p>
          </p:txBody>
        </p:sp>
        <p:cxnSp>
          <p:nvCxnSpPr>
            <p:cNvPr id="35915" name="AutoShape 75"/>
            <p:cNvCxnSpPr>
              <a:cxnSpLocks noChangeShapeType="1"/>
            </p:cNvCxnSpPr>
            <p:nvPr/>
          </p:nvCxnSpPr>
          <p:spPr bwMode="auto">
            <a:xfrm>
              <a:off x="6108" y="2779"/>
              <a:ext cx="342" cy="194"/>
            </a:xfrm>
            <a:prstGeom prst="bentConnector3">
              <a:avLst>
                <a:gd name="adj1" fmla="val 50000"/>
              </a:avLst>
            </a:prstGeom>
            <a:noFill/>
            <a:ln w="6480" cap="sq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5916" name="AutoShape 76"/>
            <p:cNvSpPr>
              <a:spLocks noChangeArrowheads="1"/>
            </p:cNvSpPr>
            <p:nvPr/>
          </p:nvSpPr>
          <p:spPr bwMode="auto">
            <a:xfrm rot="5400000">
              <a:off x="6627" y="3049"/>
              <a:ext cx="194" cy="144"/>
            </a:xfrm>
            <a:prstGeom prst="triangle">
              <a:avLst>
                <a:gd name="adj" fmla="val 50000"/>
              </a:avLst>
            </a:prstGeom>
            <a:solidFill>
              <a:srgbClr val="56C5FF"/>
            </a:solidFill>
            <a:ln w="12600" cap="sq">
              <a:solidFill>
                <a:srgbClr val="3D90B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7" name="Line 77"/>
            <p:cNvSpPr>
              <a:spLocks noChangeShapeType="1"/>
            </p:cNvSpPr>
            <p:nvPr/>
          </p:nvSpPr>
          <p:spPr bwMode="auto">
            <a:xfrm>
              <a:off x="6592" y="3122"/>
              <a:ext cx="291" cy="0"/>
            </a:xfrm>
            <a:prstGeom prst="line">
              <a:avLst/>
            </a:prstGeom>
            <a:noFill/>
            <a:ln w="6480" cap="sq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918" name="Text Box 78"/>
            <p:cNvSpPr txBox="1">
              <a:spLocks noChangeArrowheads="1"/>
            </p:cNvSpPr>
            <p:nvPr/>
          </p:nvSpPr>
          <p:spPr bwMode="auto">
            <a:xfrm>
              <a:off x="6889" y="3036"/>
              <a:ext cx="827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Preamp/Shaper</a:t>
              </a:r>
            </a:p>
          </p:txBody>
        </p:sp>
        <p:sp>
          <p:nvSpPr>
            <p:cNvPr id="35919" name="Oval 79"/>
            <p:cNvSpPr>
              <a:spLocks noChangeArrowheads="1"/>
            </p:cNvSpPr>
            <p:nvPr/>
          </p:nvSpPr>
          <p:spPr bwMode="auto">
            <a:xfrm>
              <a:off x="6850" y="2096"/>
              <a:ext cx="33" cy="3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0" name="Oval 80"/>
            <p:cNvSpPr>
              <a:spLocks noChangeArrowheads="1"/>
            </p:cNvSpPr>
            <p:nvPr/>
          </p:nvSpPr>
          <p:spPr bwMode="auto">
            <a:xfrm>
              <a:off x="6718" y="2138"/>
              <a:ext cx="98" cy="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1" name="Oval 81"/>
            <p:cNvSpPr>
              <a:spLocks noChangeArrowheads="1"/>
            </p:cNvSpPr>
            <p:nvPr/>
          </p:nvSpPr>
          <p:spPr bwMode="auto">
            <a:xfrm flipH="1">
              <a:off x="6647" y="2265"/>
              <a:ext cx="44" cy="4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2" name="Oval 82"/>
            <p:cNvSpPr>
              <a:spLocks noChangeArrowheads="1"/>
            </p:cNvSpPr>
            <p:nvPr/>
          </p:nvSpPr>
          <p:spPr bwMode="auto">
            <a:xfrm>
              <a:off x="6931" y="2004"/>
              <a:ext cx="55" cy="5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3" name="Oval 83"/>
            <p:cNvSpPr>
              <a:spLocks noChangeArrowheads="1"/>
            </p:cNvSpPr>
            <p:nvPr/>
          </p:nvSpPr>
          <p:spPr bwMode="auto">
            <a:xfrm>
              <a:off x="6549" y="2338"/>
              <a:ext cx="67" cy="6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4" name="Text Box 84"/>
            <p:cNvSpPr txBox="1">
              <a:spLocks noChangeArrowheads="1"/>
            </p:cNvSpPr>
            <p:nvPr/>
          </p:nvSpPr>
          <p:spPr bwMode="auto">
            <a:xfrm>
              <a:off x="5986" y="2035"/>
              <a:ext cx="739" cy="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703"/>
                <a:t>Primary Charge 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sz="703"/>
                <a:t>Fluctuation</a:t>
              </a:r>
            </a:p>
          </p:txBody>
        </p:sp>
      </p:grpSp>
      <p:sp>
        <p:nvSpPr>
          <p:cNvPr id="35925" name="Line 85"/>
          <p:cNvSpPr>
            <a:spLocks noChangeShapeType="1"/>
          </p:cNvSpPr>
          <p:nvPr/>
        </p:nvSpPr>
        <p:spPr bwMode="auto">
          <a:xfrm flipH="1">
            <a:off x="4692008" y="2279721"/>
            <a:ext cx="2956087" cy="420863"/>
          </a:xfrm>
          <a:prstGeom prst="line">
            <a:avLst/>
          </a:prstGeom>
          <a:noFill/>
          <a:ln w="36000" cap="flat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926" name="Line 86"/>
          <p:cNvSpPr>
            <a:spLocks noChangeShapeType="1"/>
          </p:cNvSpPr>
          <p:nvPr/>
        </p:nvSpPr>
        <p:spPr bwMode="auto">
          <a:xfrm flipH="1">
            <a:off x="3097864" y="2700584"/>
            <a:ext cx="4184069" cy="481145"/>
          </a:xfrm>
          <a:prstGeom prst="line">
            <a:avLst/>
          </a:prstGeom>
          <a:noFill/>
          <a:ln w="36000" cap="flat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126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4336" y="1864440"/>
            <a:ext cx="6282802" cy="4563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683896" y="-161883"/>
            <a:ext cx="8341346" cy="68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695" tIns="35695" rIns="35695" bIns="35695"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2953" dirty="0">
                <a:solidFill>
                  <a:srgbClr val="000000"/>
                </a:solidFill>
                <a:latin typeface="Arial Narrow" panose="020B0606020202030204" pitchFamily="34" charset="0"/>
              </a:rPr>
              <a:t>Another Event at 20 degrees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5069333" y="3729856"/>
            <a:ext cx="1221284" cy="32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Sample (time)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770527" y="1863323"/>
            <a:ext cx="331555" cy="51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2953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X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770527" y="1863323"/>
            <a:ext cx="331555" cy="51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2953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X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770527" y="1863323"/>
            <a:ext cx="331555" cy="51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2953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X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770527" y="4369523"/>
            <a:ext cx="331555" cy="51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2953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Y</a:t>
            </a:r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 flipV="1">
            <a:off x="5607413" y="3470864"/>
            <a:ext cx="619572" cy="273505"/>
          </a:xfrm>
          <a:prstGeom prst="line">
            <a:avLst/>
          </a:prstGeom>
          <a:noFill/>
          <a:ln w="9525" cap="flat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828577" y="3730972"/>
            <a:ext cx="1494789" cy="320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Strip Nr (position)</a:t>
            </a:r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 flipH="1" flipV="1">
            <a:off x="1466881" y="3600360"/>
            <a:ext cx="749069" cy="144008"/>
          </a:xfrm>
          <a:prstGeom prst="line">
            <a:avLst/>
          </a:prstGeom>
          <a:noFill/>
          <a:ln w="9525" cap="flat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488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707764" y="0"/>
            <a:ext cx="8341346" cy="569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695" tIns="35695" rIns="35695" bIns="35695"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2953" dirty="0">
                <a:solidFill>
                  <a:srgbClr val="000000"/>
                </a:solidFill>
                <a:latin typeface="Arial Narrow" panose="020B0606020202030204" pitchFamily="34" charset="0"/>
              </a:rPr>
              <a:t>45 degrees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764" y="1784989"/>
            <a:ext cx="6237032" cy="422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795955" y="927635"/>
            <a:ext cx="7394684" cy="57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Unfortunately, our two datasets at 45 deg. have a readout issue in the x-direction</a:t>
            </a:r>
          </a:p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This is only the y-direction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404365" y="2843286"/>
            <a:ext cx="331555" cy="51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2953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39321192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860013" y="0"/>
            <a:ext cx="6861070" cy="516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lnSpc>
                <a:spcPct val="90000"/>
              </a:lnSpc>
              <a:buClrTx/>
              <a:buFontTx/>
              <a:buNone/>
            </a:pPr>
            <a:r>
              <a:rPr lang="en-US" sz="2532" dirty="0">
                <a:solidFill>
                  <a:schemeClr val="tx1"/>
                </a:solidFill>
              </a:rPr>
              <a:t>First Looks </a:t>
            </a: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6172285" y="6400159"/>
            <a:ext cx="1086205" cy="27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2910" rIns="63289" bIns="32910" anchor="ctr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57416955-D747-41AD-BE08-1354B053F447}" type="datetime1">
              <a:rPr lang="en-US" sz="703"/>
              <a:pPr algn="r" eaLnBrk="1" hangingPunct="1">
                <a:buClrTx/>
                <a:buFontTx/>
                <a:buNone/>
              </a:pPr>
              <a:t>12/5/2013</a:t>
            </a:fld>
            <a:endParaRPr lang="en-US" sz="703"/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142024" y="6400159"/>
            <a:ext cx="4916393" cy="27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2910" rIns="63289" bIns="32910" anchor="ctr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703"/>
              <a:t>M. Purschke, BNL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7372357" y="6400159"/>
            <a:ext cx="629620" cy="27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2910" rIns="63289" bIns="32910" anchor="ctr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E29D2A17-6EA5-4D72-B13E-08AF9C86EE56}" type="slidenum">
              <a:rPr lang="en-US" sz="703"/>
              <a:pPr algn="r" eaLnBrk="1" hangingPunct="1">
                <a:buClrTx/>
                <a:buFontTx/>
                <a:buNone/>
              </a:pPr>
              <a:t>13</a:t>
            </a:fld>
            <a:endParaRPr lang="en-US" sz="703"/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703" y="1854393"/>
            <a:ext cx="3954102" cy="3224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1772" y="1854393"/>
            <a:ext cx="3954102" cy="3224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457703" y="894193"/>
            <a:ext cx="7793220" cy="39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 dirty="0">
                <a:solidFill>
                  <a:schemeClr val="tx2"/>
                </a:solidFill>
                <a:latin typeface="Corbel" panose="020B0503020204020204" pitchFamily="34" charset="0"/>
                <a:ea typeface="Corbel" panose="020B0503020204020204" pitchFamily="34" charset="0"/>
                <a:cs typeface="Corbel" panose="020B0503020204020204" pitchFamily="34" charset="0"/>
              </a:rPr>
              <a:t>Distribution of telescope and GEM position distance in x and y  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2854501" y="2743005"/>
            <a:ext cx="1005828" cy="39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0000FF"/>
                </a:solidFill>
                <a:latin typeface="Symbol" panose="05050102010706020507" pitchFamily="18" charset="2"/>
                <a:ea typeface="Symbol" panose="05050102010706020507" pitchFamily="18" charset="2"/>
                <a:cs typeface="Symbol" panose="05050102010706020507" pitchFamily="18" charset="2"/>
              </a:rPr>
              <a:t></a:t>
            </a:r>
            <a:r>
              <a:rPr lang="en-US" sz="1406">
                <a:solidFill>
                  <a:srgbClr val="0000FF"/>
                </a:solidFill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m</a:t>
            </a: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7029639" y="2743005"/>
            <a:ext cx="1006945" cy="39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0000FF"/>
                </a:solidFill>
                <a:latin typeface="Symbol" panose="05050102010706020507" pitchFamily="18" charset="2"/>
                <a:ea typeface="Symbol" panose="05050102010706020507" pitchFamily="18" charset="2"/>
                <a:cs typeface="Symbol" panose="05050102010706020507" pitchFamily="18" charset="2"/>
              </a:rPr>
              <a:t></a:t>
            </a:r>
            <a:r>
              <a:rPr lang="en-US" sz="1406">
                <a:solidFill>
                  <a:srgbClr val="0000FF"/>
                </a:solidFill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m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 rot="17700000">
            <a:off x="270156" y="3101352"/>
            <a:ext cx="2098733" cy="549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C5000B"/>
                </a:solidFill>
                <a:latin typeface="Corbel" panose="020B0503020204020204" pitchFamily="34" charset="0"/>
                <a:ea typeface="Corbel" panose="020B0503020204020204" pitchFamily="34" charset="0"/>
                <a:cs typeface="Corbel" panose="020B0503020204020204" pitchFamily="34" charset="0"/>
              </a:rPr>
              <a:t>Very preliminary!</a:t>
            </a: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 rot="17700000">
            <a:off x="4627260" y="3101352"/>
            <a:ext cx="2098733" cy="549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C5000B"/>
                </a:solidFill>
                <a:latin typeface="Corbel" panose="020B0503020204020204" pitchFamily="34" charset="0"/>
                <a:ea typeface="Corbel" panose="020B0503020204020204" pitchFamily="34" charset="0"/>
                <a:cs typeface="Corbel" panose="020B0503020204020204" pitchFamily="34" charset="0"/>
              </a:rPr>
              <a:t>Very preliminary!</a:t>
            </a:r>
          </a:p>
        </p:txBody>
      </p:sp>
    </p:spTree>
    <p:extLst>
      <p:ext uri="{BB962C8B-B14F-4D97-AF65-F5344CB8AC3E}">
        <p14:creationId xmlns:p14="http://schemas.microsoft.com/office/powerpoint/2010/main" val="3877231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1A:  Mini-Drift Principle Works.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5138056"/>
            <a:ext cx="9026525" cy="1377043"/>
          </a:xfrm>
        </p:spPr>
        <p:txBody>
          <a:bodyPr/>
          <a:lstStyle/>
          <a:p>
            <a:r>
              <a:rPr lang="en-US" dirty="0" smtClean="0"/>
              <a:t>Older Result: Resolution limited by Reference Trackers.</a:t>
            </a:r>
          </a:p>
          <a:p>
            <a:r>
              <a:rPr lang="en-US" dirty="0" smtClean="0"/>
              <a:t>New T-1037 result will use Silicon Tracker Reference.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14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646" y="944704"/>
            <a:ext cx="7401185" cy="405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62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2A and 2B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4811486"/>
            <a:ext cx="9026525" cy="1703614"/>
          </a:xfrm>
        </p:spPr>
        <p:txBody>
          <a:bodyPr/>
          <a:lstStyle/>
          <a:p>
            <a:r>
              <a:rPr lang="en-US" dirty="0" smtClean="0"/>
              <a:t>Extensive setup of trackers at station 2B</a:t>
            </a:r>
          </a:p>
          <a:p>
            <a:r>
              <a:rPr lang="en-US" dirty="0" smtClean="0"/>
              <a:t>Testing new readout schemes.</a:t>
            </a:r>
          </a:p>
          <a:p>
            <a:r>
              <a:rPr lang="en-US" dirty="0" smtClean="0"/>
              <a:t>Testing largest area GEM detectors built in the US.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/>
              <a:pPr/>
              <a:t>15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645998"/>
            <a:ext cx="9144793" cy="40419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516" y="3722914"/>
            <a:ext cx="18710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Yale University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1470" y="831056"/>
            <a:ext cx="25715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University of Virginia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5610" y="4092246"/>
            <a:ext cx="370325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Florida Institute of Technology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6258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MT6-2A  3-coordinate readout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4584215"/>
            <a:ext cx="9026525" cy="2039427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Cartesian Readouts can lead to ambiguities in X-Y associations for high multiplicity events.</a:t>
            </a:r>
          </a:p>
          <a:p>
            <a:r>
              <a:rPr lang="en-US" dirty="0" smtClean="0"/>
              <a:t>Solution:</a:t>
            </a:r>
            <a:br>
              <a:rPr lang="en-US" dirty="0" smtClean="0"/>
            </a:br>
            <a:r>
              <a:rPr lang="en-US" dirty="0" smtClean="0"/>
              <a:t>3 coordinate readout made on double-sided </a:t>
            </a:r>
            <a:r>
              <a:rPr lang="en-US" dirty="0" err="1" smtClean="0"/>
              <a:t>kapton</a:t>
            </a:r>
            <a:r>
              <a:rPr lang="en-US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/>
              <a:pPr/>
              <a:t>16</a:t>
            </a:fld>
            <a:endParaRPr lang="en-US" altLang="ja-JP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4596" y="730830"/>
            <a:ext cx="3219450" cy="2891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613785" y="905326"/>
            <a:ext cx="1200150" cy="2689860"/>
            <a:chOff x="5924550" y="1089660"/>
            <a:chExt cx="1200150" cy="2689860"/>
          </a:xfrm>
        </p:grpSpPr>
        <p:sp>
          <p:nvSpPr>
            <p:cNvPr id="7" name="Rectangle 6"/>
            <p:cNvSpPr/>
            <p:nvPr/>
          </p:nvSpPr>
          <p:spPr bwMode="auto">
            <a:xfrm>
              <a:off x="5924550" y="1089660"/>
              <a:ext cx="121920" cy="268986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6461760" y="1089660"/>
              <a:ext cx="121920" cy="268986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7002780" y="1089660"/>
              <a:ext cx="121920" cy="268986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733675" y="1517401"/>
            <a:ext cx="3265170" cy="1535430"/>
            <a:chOff x="5036820" y="1695450"/>
            <a:chExt cx="3265170" cy="153543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5147310" y="1929765"/>
              <a:ext cx="315468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Rectangle 11"/>
            <p:cNvSpPr/>
            <p:nvPr/>
          </p:nvSpPr>
          <p:spPr bwMode="auto">
            <a:xfrm>
              <a:off x="50368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55702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61036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66370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71704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 bwMode="auto">
            <a:xfrm>
              <a:off x="5147310" y="2463165"/>
              <a:ext cx="315468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Rectangle 17"/>
            <p:cNvSpPr/>
            <p:nvPr/>
          </p:nvSpPr>
          <p:spPr bwMode="auto">
            <a:xfrm>
              <a:off x="50368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5702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61036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66370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71704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cxnSp>
          <p:nvCxnSpPr>
            <p:cNvPr id="23" name="Straight Connector 22"/>
            <p:cNvCxnSpPr/>
            <p:nvPr/>
          </p:nvCxnSpPr>
          <p:spPr bwMode="auto">
            <a:xfrm>
              <a:off x="5147310" y="2996565"/>
              <a:ext cx="312039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4" name="Rectangle 23"/>
            <p:cNvSpPr/>
            <p:nvPr/>
          </p:nvSpPr>
          <p:spPr bwMode="auto">
            <a:xfrm>
              <a:off x="50368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55702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61036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66370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71704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89886" y="764167"/>
            <a:ext cx="3108960" cy="2832348"/>
            <a:chOff x="5215890" y="948690"/>
            <a:chExt cx="3108960" cy="2832348"/>
          </a:xfrm>
        </p:grpSpPr>
        <p:grpSp>
          <p:nvGrpSpPr>
            <p:cNvPr id="30" name="Group 29"/>
            <p:cNvGrpSpPr/>
            <p:nvPr/>
          </p:nvGrpSpPr>
          <p:grpSpPr>
            <a:xfrm>
              <a:off x="5215890" y="948690"/>
              <a:ext cx="3108960" cy="2827020"/>
              <a:chOff x="5215890" y="948690"/>
              <a:chExt cx="3108960" cy="2827020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5215890" y="320536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62" name="Straight Connector 61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63" name="Rectangle 62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51" name="Group 50"/>
              <p:cNvGrpSpPr/>
              <p:nvPr/>
            </p:nvGrpSpPr>
            <p:grpSpPr>
              <a:xfrm>
                <a:off x="5751195" y="266815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60" name="Straight Connector 59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61" name="Rectangle 60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52" name="Group 51"/>
              <p:cNvGrpSpPr/>
              <p:nvPr/>
            </p:nvGrpSpPr>
            <p:grpSpPr>
              <a:xfrm>
                <a:off x="6284595" y="213094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58" name="Straight Connector 57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59" name="Rectangle 58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53" name="Group 52"/>
              <p:cNvGrpSpPr/>
              <p:nvPr/>
            </p:nvGrpSpPr>
            <p:grpSpPr>
              <a:xfrm>
                <a:off x="6827520" y="159373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56" name="Straight Connector 55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57" name="Rectangle 56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54" name="Straight Connector 53"/>
              <p:cNvCxnSpPr/>
              <p:nvPr/>
            </p:nvCxnSpPr>
            <p:spPr bwMode="auto">
              <a:xfrm flipV="1">
                <a:off x="7417117" y="948690"/>
                <a:ext cx="907733" cy="29452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5" name="Rectangle 54"/>
              <p:cNvSpPr/>
              <p:nvPr/>
            </p:nvSpPr>
            <p:spPr bwMode="auto">
              <a:xfrm>
                <a:off x="7361872" y="115824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5752147" y="3208024"/>
              <a:ext cx="598170" cy="570350"/>
              <a:chOff x="5215890" y="3205360"/>
              <a:chExt cx="598170" cy="570350"/>
            </a:xfrm>
          </p:grpSpPr>
          <p:cxnSp>
            <p:nvCxnSpPr>
              <p:cNvPr id="48" name="Straight Connector 47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9" name="Rectangle 48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6287452" y="2670814"/>
              <a:ext cx="598170" cy="570350"/>
              <a:chOff x="5215890" y="3205360"/>
              <a:chExt cx="598170" cy="570350"/>
            </a:xfrm>
          </p:grpSpPr>
          <p:cxnSp>
            <p:nvCxnSpPr>
              <p:cNvPr id="46" name="Straight Connector 45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7" name="Rectangle 46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6820852" y="2133604"/>
              <a:ext cx="598170" cy="570350"/>
              <a:chOff x="5215890" y="3205360"/>
              <a:chExt cx="598170" cy="570350"/>
            </a:xfrm>
          </p:grpSpPr>
          <p:cxnSp>
            <p:nvCxnSpPr>
              <p:cNvPr id="44" name="Straight Connector 43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5" name="Rectangle 44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 bwMode="auto">
            <a:xfrm flipV="1">
              <a:off x="7417116" y="1466850"/>
              <a:ext cx="907733" cy="294522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5" name="Rectangle 34"/>
            <p:cNvSpPr/>
            <p:nvPr/>
          </p:nvSpPr>
          <p:spPr bwMode="auto">
            <a:xfrm>
              <a:off x="7370445" y="1695450"/>
              <a:ext cx="110490" cy="468630"/>
            </a:xfrm>
            <a:prstGeom prst="rect">
              <a:avLst/>
            </a:prstGeom>
            <a:solidFill>
              <a:srgbClr val="00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6288404" y="3210688"/>
              <a:ext cx="598170" cy="570350"/>
              <a:chOff x="5215890" y="3205360"/>
              <a:chExt cx="598170" cy="570350"/>
            </a:xfrm>
          </p:grpSpPr>
          <p:cxnSp>
            <p:nvCxnSpPr>
              <p:cNvPr id="42" name="Straight Connector 41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3" name="Rectangle 42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823709" y="2673478"/>
              <a:ext cx="598170" cy="570350"/>
              <a:chOff x="5215890" y="3205360"/>
              <a:chExt cx="598170" cy="570350"/>
            </a:xfrm>
          </p:grpSpPr>
          <p:cxnSp>
            <p:nvCxnSpPr>
              <p:cNvPr id="40" name="Straight Connector 39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1" name="Rectangle 40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38" name="Straight Connector 37"/>
            <p:cNvCxnSpPr/>
            <p:nvPr/>
          </p:nvCxnSpPr>
          <p:spPr bwMode="auto">
            <a:xfrm flipV="1">
              <a:off x="7361872" y="2025774"/>
              <a:ext cx="907733" cy="294522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9" name="Rectangle 38"/>
            <p:cNvSpPr/>
            <p:nvPr/>
          </p:nvSpPr>
          <p:spPr bwMode="auto">
            <a:xfrm>
              <a:off x="7366634" y="2228547"/>
              <a:ext cx="110490" cy="468630"/>
            </a:xfrm>
            <a:prstGeom prst="rect">
              <a:avLst/>
            </a:prstGeom>
            <a:solidFill>
              <a:srgbClr val="00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64" name="AutoShape 2" descr="https://mail-attachment.googleusercontent.com/attachment/u/0/?ui=2&amp;ik=f143e5ce60&amp;view=att&amp;th=1419c42aba455085&amp;attid=0.1&amp;disp=inline&amp;safe=1&amp;zw&amp;saduie=AG9B_P-hPAYduiNKozb1axQVtMzg&amp;sadet=1381306408470&amp;sads=OsXSHmSJcshFITgr486P6atzgd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66" name="Picture 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986" y="1217346"/>
            <a:ext cx="3767137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TextBox 66"/>
          <p:cNvSpPr txBox="1"/>
          <p:nvPr/>
        </p:nvSpPr>
        <p:spPr>
          <a:xfrm>
            <a:off x="377586" y="2736139"/>
            <a:ext cx="35157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Standard Cartesian Readout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>- ”Compass Style”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- XY Hit Matching by Charge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950801" y="3777080"/>
            <a:ext cx="4523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New 3-coordinate Readout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>-Hit matching: </a:t>
            </a:r>
            <a:r>
              <a:rPr lang="en-US" dirty="0" smtClean="0">
                <a:solidFill>
                  <a:srgbClr val="FF0000"/>
                </a:solidFill>
              </a:rPr>
              <a:t>GEOMETRY &amp; CHARGE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6152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78467" y="2242453"/>
            <a:ext cx="6218011" cy="4612142"/>
            <a:chOff x="2070100" y="0"/>
            <a:chExt cx="7441382" cy="6615113"/>
          </a:xfrm>
        </p:grpSpPr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>
              <a:off x="5326063" y="85968"/>
              <a:ext cx="4508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000000"/>
                  </a:solidFill>
                </a:rPr>
                <a:t>X</a:t>
              </a:r>
            </a:p>
          </p:txBody>
        </p:sp>
        <p:sp>
          <p:nvSpPr>
            <p:cNvPr id="2054" name="Text Box 6"/>
            <p:cNvSpPr txBox="1">
              <a:spLocks noChangeArrowheads="1"/>
            </p:cNvSpPr>
            <p:nvPr/>
          </p:nvSpPr>
          <p:spPr bwMode="auto">
            <a:xfrm>
              <a:off x="7205663" y="91795"/>
              <a:ext cx="4508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000000"/>
                  </a:solidFill>
                </a:rPr>
                <a:t>U</a:t>
              </a:r>
            </a:p>
          </p:txBody>
        </p:sp>
        <p:pic>
          <p:nvPicPr>
            <p:cNvPr id="2056" name="Picture 8" descr="140-49-evdisp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0988" y="550863"/>
              <a:ext cx="5767387" cy="5754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7" name="Text Box 9"/>
            <p:cNvSpPr txBox="1">
              <a:spLocks noChangeArrowheads="1"/>
            </p:cNvSpPr>
            <p:nvPr/>
          </p:nvSpPr>
          <p:spPr bwMode="auto">
            <a:xfrm>
              <a:off x="3662363" y="110322"/>
              <a:ext cx="4508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000000"/>
                  </a:solidFill>
                </a:rPr>
                <a:t>Y</a:t>
              </a:r>
            </a:p>
          </p:txBody>
        </p:sp>
        <p:sp>
          <p:nvSpPr>
            <p:cNvPr id="2058" name="Text Box 10"/>
            <p:cNvSpPr txBox="1">
              <a:spLocks noChangeArrowheads="1"/>
            </p:cNvSpPr>
            <p:nvPr/>
          </p:nvSpPr>
          <p:spPr bwMode="auto">
            <a:xfrm rot="16200000">
              <a:off x="1708944" y="2940844"/>
              <a:ext cx="170180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000000"/>
                  </a:solidFill>
                </a:rPr>
                <a:t>Pulse Height</a:t>
              </a:r>
            </a:p>
          </p:txBody>
        </p:sp>
        <p:sp>
          <p:nvSpPr>
            <p:cNvPr id="2059" name="Text Box 11"/>
            <p:cNvSpPr txBox="1">
              <a:spLocks noChangeArrowheads="1"/>
            </p:cNvSpPr>
            <p:nvPr/>
          </p:nvSpPr>
          <p:spPr bwMode="auto">
            <a:xfrm>
              <a:off x="3441700" y="6248400"/>
              <a:ext cx="36195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000000"/>
                  </a:solidFill>
                </a:rPr>
                <a:t>Readout Channel</a:t>
              </a:r>
            </a:p>
          </p:txBody>
        </p:sp>
        <p:sp>
          <p:nvSpPr>
            <p:cNvPr id="2060" name="Text Box 12"/>
            <p:cNvSpPr txBox="1">
              <a:spLocks noChangeArrowheads="1"/>
            </p:cNvSpPr>
            <p:nvPr/>
          </p:nvSpPr>
          <p:spPr bwMode="auto">
            <a:xfrm>
              <a:off x="2095500" y="1066800"/>
              <a:ext cx="17907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000000"/>
                  </a:solidFill>
                </a:rPr>
                <a:t>Chamber 1</a:t>
              </a:r>
            </a:p>
          </p:txBody>
        </p:sp>
        <p:sp>
          <p:nvSpPr>
            <p:cNvPr id="2061" name="Text Box 13"/>
            <p:cNvSpPr txBox="1">
              <a:spLocks noChangeArrowheads="1"/>
            </p:cNvSpPr>
            <p:nvPr/>
          </p:nvSpPr>
          <p:spPr bwMode="auto">
            <a:xfrm>
              <a:off x="2070100" y="2159000"/>
              <a:ext cx="17907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000000"/>
                  </a:solidFill>
                </a:rPr>
                <a:t>Chamber 2</a:t>
              </a:r>
            </a:p>
          </p:txBody>
        </p:sp>
        <p:sp>
          <p:nvSpPr>
            <p:cNvPr id="2062" name="Text Box 14"/>
            <p:cNvSpPr txBox="1">
              <a:spLocks noChangeArrowheads="1"/>
            </p:cNvSpPr>
            <p:nvPr/>
          </p:nvSpPr>
          <p:spPr bwMode="auto">
            <a:xfrm>
              <a:off x="2082800" y="3987800"/>
              <a:ext cx="17907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000000"/>
                  </a:solidFill>
                </a:rPr>
                <a:t>Chamber 3</a:t>
              </a:r>
            </a:p>
          </p:txBody>
        </p:sp>
        <p:sp>
          <p:nvSpPr>
            <p:cNvPr id="2063" name="Text Box 15"/>
            <p:cNvSpPr txBox="1">
              <a:spLocks noChangeArrowheads="1"/>
            </p:cNvSpPr>
            <p:nvPr/>
          </p:nvSpPr>
          <p:spPr bwMode="auto">
            <a:xfrm>
              <a:off x="2108200" y="5080000"/>
              <a:ext cx="17907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000000"/>
                  </a:solidFill>
                </a:rPr>
                <a:t>Chamber 4</a:t>
              </a:r>
            </a:p>
          </p:txBody>
        </p:sp>
        <p:sp>
          <p:nvSpPr>
            <p:cNvPr id="2064" name="Line 16"/>
            <p:cNvSpPr>
              <a:spLocks noChangeShapeType="1"/>
            </p:cNvSpPr>
            <p:nvPr/>
          </p:nvSpPr>
          <p:spPr bwMode="auto">
            <a:xfrm>
              <a:off x="8826500" y="596900"/>
              <a:ext cx="12700" cy="2044700"/>
            </a:xfrm>
            <a:prstGeom prst="line">
              <a:avLst/>
            </a:prstGeom>
            <a:noFill/>
            <a:ln w="76200" cmpd="tri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065" name="Text Box 17"/>
            <p:cNvSpPr txBox="1">
              <a:spLocks noChangeArrowheads="1"/>
            </p:cNvSpPr>
            <p:nvPr/>
          </p:nvSpPr>
          <p:spPr bwMode="auto">
            <a:xfrm>
              <a:off x="7924800" y="0"/>
              <a:ext cx="1586682" cy="529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 smtClean="0">
                  <a:solidFill>
                    <a:srgbClr val="000000"/>
                  </a:solidFill>
                </a:rPr>
                <a:t>Beam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2A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674386" y="2604777"/>
            <a:ext cx="3203575" cy="3100613"/>
          </a:xfrm>
          <a:noFill/>
        </p:spPr>
        <p:txBody>
          <a:bodyPr/>
          <a:lstStyle/>
          <a:p>
            <a:r>
              <a:rPr lang="en-US" dirty="0"/>
              <a:t>Event display –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four </a:t>
            </a:r>
            <a:r>
              <a:rPr lang="en-US" dirty="0"/>
              <a:t>single plane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3-coordinate </a:t>
            </a:r>
            <a:r>
              <a:rPr lang="en-US" dirty="0"/>
              <a:t>GEM </a:t>
            </a:r>
            <a:r>
              <a:rPr lang="en-US" dirty="0" smtClean="0"/>
              <a:t>Chambers</a:t>
            </a:r>
          </a:p>
          <a:p>
            <a:r>
              <a:rPr lang="en-US" dirty="0" smtClean="0"/>
              <a:t>Single track fires </a:t>
            </a:r>
            <a:r>
              <a:rPr lang="en-US" dirty="0" err="1" smtClean="0"/>
              <a:t>x,u,y</a:t>
            </a:r>
            <a:r>
              <a:rPr lang="en-US" dirty="0" smtClean="0"/>
              <a:t> in all planes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1526" y="-97971"/>
            <a:ext cx="5560034" cy="228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4489" y="1132114"/>
            <a:ext cx="2871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Rotation Mount Allows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dirty="0" smtClean="0">
                <a:solidFill>
                  <a:srgbClr val="000000"/>
                </a:solidFill>
              </a:rPr>
              <a:t>for pitch and yaw scans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85884" y="6122138"/>
            <a:ext cx="3980577" cy="646331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CAUTION:  U-layer is vulnerable</a:t>
            </a:r>
          </a:p>
          <a:p>
            <a:pPr algn="ctr"/>
            <a:r>
              <a:rPr lang="en-US" dirty="0" smtClean="0"/>
              <a:t> to single thru-hole failure.</a:t>
            </a:r>
          </a:p>
        </p:txBody>
      </p:sp>
    </p:spTree>
    <p:extLst>
      <p:ext uri="{BB962C8B-B14F-4D97-AF65-F5344CB8AC3E}">
        <p14:creationId xmlns:p14="http://schemas.microsoft.com/office/powerpoint/2010/main" val="27639647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– 2B  Large Area Tracking Chambers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561855"/>
            <a:ext cx="9026525" cy="2686545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GEM detector technology must be expanded in size to be useful in large experiments.  Other than at CERN, these are the largest area GEM trackers in the world.</a:t>
            </a:r>
          </a:p>
          <a:p>
            <a:r>
              <a:rPr lang="en-US" dirty="0" smtClean="0"/>
              <a:t>Furthermore:</a:t>
            </a:r>
            <a:br>
              <a:rPr lang="en-US" dirty="0" smtClean="0"/>
            </a:br>
            <a:r>
              <a:rPr lang="en-US" dirty="0" smtClean="0"/>
              <a:t>Alternative Readout using </a:t>
            </a:r>
            <a:r>
              <a:rPr lang="en-US" dirty="0" err="1" smtClean="0"/>
              <a:t>ZigZags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smtClean="0"/>
              <a:t>Status:  Working and taking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/>
              <a:pPr/>
              <a:t>18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77" y="864049"/>
            <a:ext cx="9026525" cy="234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4794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800" b="0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UVa</a:t>
            </a:r>
            <a:r>
              <a:rPr kumimoji="0" lang="en-US" sz="2800" b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&amp; Florida tech FNAL Test Beam Setup</a:t>
            </a:r>
            <a:endParaRPr kumimoji="0" lang="en-US" sz="2800" b="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430783" y="739240"/>
            <a:ext cx="8408417" cy="5486400"/>
            <a:chOff x="468467" y="739240"/>
            <a:chExt cx="9144000" cy="596636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8467" y="739240"/>
              <a:ext cx="9144000" cy="5966360"/>
            </a:xfrm>
            <a:prstGeom prst="rect">
              <a:avLst/>
            </a:prstGeom>
          </p:spPr>
        </p:pic>
        <p:sp>
          <p:nvSpPr>
            <p:cNvPr id="9" name="TextBox 8"/>
            <p:cNvSpPr txBox="1">
              <a:spLocks noChangeAspect="1"/>
            </p:cNvSpPr>
            <p:nvPr/>
          </p:nvSpPr>
          <p:spPr>
            <a:xfrm>
              <a:off x="5220563" y="1999893"/>
              <a:ext cx="65113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sz="1600" b="0" dirty="0" smtClean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SBS1</a:t>
              </a:r>
              <a:endParaRPr kumimoji="0" lang="en-US" sz="1600" b="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>
              <a:spLocks noChangeAspect="1"/>
            </p:cNvSpPr>
            <p:nvPr/>
          </p:nvSpPr>
          <p:spPr>
            <a:xfrm>
              <a:off x="8049800" y="2286000"/>
              <a:ext cx="651139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sz="1600" b="0" dirty="0" smtClean="0">
                  <a:solidFill>
                    <a:srgbClr val="0000CC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SBS2</a:t>
              </a:r>
              <a:endParaRPr kumimoji="0" lang="en-US" sz="1600" b="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>
              <a:spLocks noChangeAspect="1"/>
            </p:cNvSpPr>
            <p:nvPr/>
          </p:nvSpPr>
          <p:spPr>
            <a:xfrm>
              <a:off x="6546421" y="2272834"/>
              <a:ext cx="559928" cy="36817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sz="1600" b="0" dirty="0" smtClean="0">
                  <a:solidFill>
                    <a:srgbClr val="00B05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EIC</a:t>
              </a:r>
              <a:endParaRPr kumimoji="0" lang="en-US" sz="1600" b="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3"/>
            <p:cNvSpPr txBox="1">
              <a:spLocks noChangeAspect="1"/>
            </p:cNvSpPr>
            <p:nvPr/>
          </p:nvSpPr>
          <p:spPr>
            <a:xfrm rot="16200000">
              <a:off x="228229" y="3726803"/>
              <a:ext cx="99726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b="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Tracker</a:t>
              </a:r>
              <a:r>
                <a:rPr kumimoji="0" lang="en-US" sz="1600" b="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kumimoji="0" lang="en-US" sz="1600" b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/>
            <p:cNvSpPr txBox="1">
              <a:spLocks noChangeAspect="1"/>
            </p:cNvSpPr>
            <p:nvPr/>
          </p:nvSpPr>
          <p:spPr>
            <a:xfrm rot="16200000">
              <a:off x="4205802" y="3481073"/>
              <a:ext cx="99726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b="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Tracker</a:t>
              </a:r>
              <a:r>
                <a:rPr kumimoji="0" lang="en-US" sz="1600" b="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kumimoji="0" lang="en-US" sz="1600" b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24"/>
            <p:cNvSpPr txBox="1">
              <a:spLocks noChangeAspect="1"/>
            </p:cNvSpPr>
            <p:nvPr/>
          </p:nvSpPr>
          <p:spPr>
            <a:xfrm rot="16200000">
              <a:off x="8846305" y="3504208"/>
              <a:ext cx="99726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b="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Tracker</a:t>
              </a:r>
              <a:r>
                <a:rPr kumimoji="0" lang="en-US" sz="1600" b="0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kumimoji="0" lang="en-US" sz="1600" b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DDD7F-F9BC-4599-8A62-90A7FAE27E5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02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Electron-Ion Collider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977" y="4671950"/>
            <a:ext cx="9026525" cy="1843150"/>
          </a:xfrm>
        </p:spPr>
        <p:txBody>
          <a:bodyPr/>
          <a:lstStyle/>
          <a:p>
            <a:r>
              <a:rPr lang="en-US" dirty="0" smtClean="0"/>
              <a:t>“The Next QCD Frontier”</a:t>
            </a:r>
          </a:p>
          <a:p>
            <a:r>
              <a:rPr lang="en-US" dirty="0" smtClean="0"/>
              <a:t>Physics:</a:t>
            </a:r>
          </a:p>
          <a:p>
            <a:pPr lvl="1"/>
            <a:r>
              <a:rPr lang="en-US" dirty="0" smtClean="0"/>
              <a:t>Matter at high gluon density</a:t>
            </a:r>
          </a:p>
          <a:p>
            <a:pPr lvl="1"/>
            <a:r>
              <a:rPr lang="en-US" dirty="0" smtClean="0"/>
              <a:t>Nucleon spin</a:t>
            </a:r>
          </a:p>
          <a:p>
            <a:pPr lvl="1"/>
            <a:r>
              <a:rPr lang="en-US" dirty="0" smtClean="0"/>
              <a:t>Spatial Parton Distributions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/>
              <a:pPr/>
              <a:t>2</a:t>
            </a:fld>
            <a:endParaRPr lang="en-US" altLang="ja-JP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3517" y="636438"/>
            <a:ext cx="6240483" cy="403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5"/>
          <p:cNvSpPr txBox="1">
            <a:spLocks/>
          </p:cNvSpPr>
          <p:nvPr/>
        </p:nvSpPr>
        <p:spPr bwMode="auto">
          <a:xfrm>
            <a:off x="58106" y="1487381"/>
            <a:ext cx="2875107" cy="219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err="1" smtClean="0">
                <a:solidFill>
                  <a:srgbClr val="000000"/>
                </a:solidFill>
              </a:rPr>
              <a:t>eRHIC</a:t>
            </a:r>
            <a:r>
              <a:rPr lang="en-US" kern="0" dirty="0" smtClean="0">
                <a:solidFill>
                  <a:srgbClr val="000000"/>
                </a:solidFill>
              </a:rPr>
              <a:t> @ BNL</a:t>
            </a:r>
          </a:p>
          <a:p>
            <a:endParaRPr lang="en-US" kern="0" dirty="0">
              <a:solidFill>
                <a:srgbClr val="000000"/>
              </a:solidFill>
            </a:endParaRPr>
          </a:p>
          <a:p>
            <a:endParaRPr lang="en-US" kern="0" dirty="0" smtClean="0">
              <a:solidFill>
                <a:srgbClr val="000000"/>
              </a:solidFill>
            </a:endParaRPr>
          </a:p>
          <a:p>
            <a:endParaRPr lang="en-US" kern="0" dirty="0">
              <a:solidFill>
                <a:srgbClr val="000000"/>
              </a:solidFill>
            </a:endParaRPr>
          </a:p>
          <a:p>
            <a:r>
              <a:rPr lang="en-US" kern="0" dirty="0" smtClean="0">
                <a:solidFill>
                  <a:srgbClr val="000000"/>
                </a:solidFill>
              </a:rPr>
              <a:t>MEIC @ J-Lab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248893" y="5237018"/>
            <a:ext cx="3669476" cy="105690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T-1037 </a:t>
            </a:r>
            <a:r>
              <a:rPr lang="en-US" dirty="0">
                <a:solidFill>
                  <a:srgbClr val="000000"/>
                </a:solidFill>
              </a:rPr>
              <a:t>is funded by </a:t>
            </a:r>
            <a:r>
              <a:rPr lang="en-US" dirty="0" smtClean="0">
                <a:solidFill>
                  <a:srgbClr val="000000"/>
                </a:solidFill>
              </a:rPr>
              <a:t>the</a:t>
            </a:r>
            <a:endParaRPr lang="en-US" dirty="0">
              <a:solidFill>
                <a:srgbClr val="000000"/>
              </a:solidFill>
            </a:endParaRP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Site-neutral R&amp;D Program administered @ BNL</a:t>
            </a:r>
          </a:p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2636322" y="1686296"/>
            <a:ext cx="724395" cy="1187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2709553" y="3299361"/>
            <a:ext cx="724395" cy="1187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988033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Life Detector at FNAL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ABF7-ED07-4055-9BAD-57C633AC3944}" type="slidenum">
              <a:rPr lang="en-US"/>
              <a:pPr/>
              <a:t>20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895214"/>
            <a:ext cx="8667750" cy="57245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06847" y="6343344"/>
            <a:ext cx="533030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World’s Largest Compass-style GEM detector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930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72235"/>
            <a:ext cx="3017520" cy="2452365"/>
          </a:xfrm>
          <a:prstGeom prst="rect">
            <a:avLst/>
          </a:prstGeom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6480" y="3872235"/>
            <a:ext cx="3017520" cy="2452365"/>
          </a:xfrm>
          <a:prstGeom prst="rect">
            <a:avLst/>
          </a:prstGeom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240" y="3872235"/>
            <a:ext cx="3017520" cy="245236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400" b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25 </a:t>
            </a:r>
            <a:r>
              <a:rPr kumimoji="0" lang="en-US" sz="2400" b="0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GeV</a:t>
            </a:r>
            <a:r>
              <a:rPr kumimoji="0" lang="en-US" sz="2400" b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Hadrons Beam:  </a:t>
            </a:r>
            <a:r>
              <a:rPr kumimoji="0" lang="en-US" sz="2400" b="0" dirty="0" smtClean="0"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Position scan of SBS1</a:t>
            </a:r>
            <a:endParaRPr kumimoji="0" lang="en-US" sz="2400" b="0" dirty="0"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486915"/>
            <a:ext cx="3657600" cy="301752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487680"/>
            <a:ext cx="3657600" cy="30175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930259" y="2362200"/>
            <a:ext cx="691215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000" b="0" dirty="0" smtClean="0">
                <a:solidFill>
                  <a:srgbClr val="0000CC"/>
                </a:solidFill>
                <a:effectLst/>
                <a:latin typeface="Calibri"/>
              </a:rPr>
              <a:t>SBS1</a:t>
            </a:r>
            <a:endParaRPr kumimoji="0" lang="en-US" sz="2000" b="0" dirty="0">
              <a:solidFill>
                <a:srgbClr val="0000CC"/>
              </a:solidFill>
              <a:effectLst/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72659" y="2362200"/>
            <a:ext cx="691215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000" b="0" dirty="0" smtClean="0">
                <a:solidFill>
                  <a:srgbClr val="0000CC"/>
                </a:solidFill>
                <a:effectLst/>
                <a:latin typeface="Calibri"/>
              </a:rPr>
              <a:t>SBS1</a:t>
            </a:r>
            <a:endParaRPr kumimoji="0" lang="en-US" sz="2000" b="0" dirty="0">
              <a:solidFill>
                <a:srgbClr val="0000CC"/>
              </a:solidFill>
              <a:effectLst/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61748" y="5688908"/>
            <a:ext cx="112505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000" b="0" dirty="0" smtClean="0">
                <a:solidFill>
                  <a:srgbClr val="FF0000"/>
                </a:solidFill>
                <a:effectLst/>
                <a:latin typeface="Calibri"/>
              </a:rPr>
              <a:t>Tracker 2</a:t>
            </a:r>
            <a:endParaRPr kumimoji="0" lang="en-US" sz="2000" b="0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89948" y="5688908"/>
            <a:ext cx="112505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000" b="0" dirty="0" smtClean="0">
                <a:solidFill>
                  <a:srgbClr val="FF0000"/>
                </a:solidFill>
                <a:effectLst/>
                <a:latin typeface="Calibri"/>
              </a:rPr>
              <a:t>Tracker 1</a:t>
            </a:r>
            <a:endParaRPr kumimoji="0" lang="en-US" sz="2000" b="0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80258" y="5688908"/>
            <a:ext cx="112505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000" b="0" dirty="0" smtClean="0">
                <a:solidFill>
                  <a:srgbClr val="FF0000"/>
                </a:solidFill>
                <a:effectLst/>
                <a:latin typeface="Calibri"/>
              </a:rPr>
              <a:t>Tracker 0</a:t>
            </a:r>
            <a:endParaRPr kumimoji="0" lang="en-US" sz="2000" b="0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1473875"/>
            <a:ext cx="20574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sz="1400" b="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24 positions 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sz="1400" b="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kumimoji="0" lang="en-US" sz="1400" b="0" dirty="0" err="1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kEvts</a:t>
            </a:r>
            <a:r>
              <a:rPr kumimoji="0" lang="en-US" sz="1400" b="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/ position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sz="1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kumimoji="0" lang="en-US" sz="1400" b="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APV25 time samples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sz="1400" b="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DAQ rate ~ 100 Hz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38800" y="411480"/>
            <a:ext cx="3505200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600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“mean” ADC counts = Ʃ</a:t>
            </a:r>
            <a:r>
              <a:rPr kumimoji="0" lang="en-US" sz="1600" b="0" baseline="-25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N  </a:t>
            </a:r>
            <a:r>
              <a:rPr kumimoji="0" lang="en-US" sz="1600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ADC / N</a:t>
            </a:r>
            <a:r>
              <a:rPr kumimoji="0" lang="en-US" sz="1600" b="0" baseline="-25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Hits</a:t>
            </a:r>
            <a:endParaRPr kumimoji="0" lang="en-US" sz="1600" b="0" baseline="-250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DBF6-0243-4C82-BC3D-58B158D981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217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400" b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20 </a:t>
            </a:r>
            <a:r>
              <a:rPr kumimoji="0" lang="en-US" sz="2400" b="0" dirty="0" err="1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GeV</a:t>
            </a:r>
            <a:r>
              <a:rPr kumimoji="0" lang="en-US" sz="2400" b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hadrons Beam: </a:t>
            </a:r>
            <a:r>
              <a:rPr kumimoji="0" lang="en-US" sz="2400" b="0" dirty="0" smtClean="0"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EIC-</a:t>
            </a:r>
            <a:r>
              <a:rPr kumimoji="0" lang="en-US" sz="2400" b="0" dirty="0" err="1" smtClean="0"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SoLID</a:t>
            </a:r>
            <a:r>
              <a:rPr kumimoji="0" lang="en-US" sz="2400" b="0" dirty="0" smtClean="0">
                <a:solidFill>
                  <a:srgbClr val="0000CC"/>
                </a:solidFill>
                <a:effectLst/>
                <a:latin typeface="Times New Roman" pitchFamily="18" charset="0"/>
                <a:cs typeface="Times New Roman" pitchFamily="18" charset="0"/>
              </a:rPr>
              <a:t> Position Scan</a:t>
            </a:r>
            <a:endParaRPr kumimoji="0" lang="en-US" sz="2400" b="0" dirty="0"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437090" y="609600"/>
            <a:ext cx="5049310" cy="3007145"/>
            <a:chOff x="228600" y="1047320"/>
            <a:chExt cx="6705600" cy="544576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604" b="4162"/>
            <a:stretch/>
          </p:blipFill>
          <p:spPr>
            <a:xfrm>
              <a:off x="228600" y="1047320"/>
              <a:ext cx="6705600" cy="5445760"/>
            </a:xfrm>
            <a:prstGeom prst="rect">
              <a:avLst/>
            </a:prstGeom>
          </p:spPr>
        </p:pic>
        <p:sp>
          <p:nvSpPr>
            <p:cNvPr id="2" name="Trapezoid 1"/>
            <p:cNvSpPr/>
            <p:nvPr/>
          </p:nvSpPr>
          <p:spPr>
            <a:xfrm rot="16200000">
              <a:off x="2393142" y="2556163"/>
              <a:ext cx="2286000" cy="2549236"/>
            </a:xfrm>
            <a:prstGeom prst="trapezoid">
              <a:avLst>
                <a:gd name="adj" fmla="val 25606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 b="0">
                <a:solidFill>
                  <a:prstClr val="white"/>
                </a:solidFill>
                <a:effectLst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38200" y="914400"/>
            <a:ext cx="329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600" b="0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Mapping still in progress but chamber is working very well</a:t>
            </a:r>
            <a:endParaRPr kumimoji="0" lang="en-US" sz="1600" b="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000" y="492545"/>
            <a:ext cx="3302000" cy="2971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96200" y="2362200"/>
            <a:ext cx="762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dirty="0" smtClean="0">
                <a:solidFill>
                  <a:srgbClr val="0000CC"/>
                </a:solidFill>
                <a:effectLst/>
                <a:latin typeface="Calibri"/>
              </a:rPr>
              <a:t>SBS1</a:t>
            </a:r>
            <a:endParaRPr kumimoji="0" lang="en-US" b="0" dirty="0">
              <a:solidFill>
                <a:srgbClr val="0000CC"/>
              </a:solidFill>
              <a:effectLst/>
              <a:latin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365313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400" b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Cosmic data</a:t>
            </a:r>
            <a:endParaRPr kumimoji="0" lang="en-US" sz="2400" b="0" dirty="0"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27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4024635"/>
            <a:ext cx="4572000" cy="2452365"/>
          </a:xfrm>
          <a:prstGeom prst="rect">
            <a:avLst/>
          </a:prstGeom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4017708"/>
            <a:ext cx="4572000" cy="245236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402" y="3606225"/>
            <a:ext cx="3728398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600" b="0" i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Strip occupancy in top and bottom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600" b="0" i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 </a:t>
            </a:r>
            <a:r>
              <a:rPr kumimoji="0" lang="en-US" sz="1600" b="0" i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All the HV sector are working fine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41900" y="6248400"/>
            <a:ext cx="265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dirty="0" smtClean="0">
                <a:solidFill>
                  <a:srgbClr val="FF0000"/>
                </a:solidFill>
                <a:effectLst/>
                <a:latin typeface="Calibri"/>
              </a:rPr>
              <a:t>Top strips occupancy</a:t>
            </a:r>
            <a:endParaRPr kumimoji="0" lang="en-US" b="0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84300" y="5872141"/>
            <a:ext cx="265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dirty="0" smtClean="0">
                <a:solidFill>
                  <a:srgbClr val="FF0000"/>
                </a:solidFill>
                <a:effectLst/>
                <a:latin typeface="Calibri"/>
              </a:rPr>
              <a:t>Bottom strips occupancy</a:t>
            </a:r>
            <a:endParaRPr kumimoji="0" lang="en-US" b="0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92875"/>
            <a:ext cx="2133600" cy="365125"/>
          </a:xfrm>
        </p:spPr>
        <p:txBody>
          <a:bodyPr/>
          <a:lstStyle/>
          <a:p>
            <a:fld id="{32F9C7F9-C563-49B6-B7DA-8AEDA0D628D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</p:spPr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492875"/>
            <a:ext cx="2133600" cy="365125"/>
          </a:xfrm>
        </p:spPr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88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400" b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Charge sharing conundrum with SBS1</a:t>
            </a:r>
            <a:endParaRPr kumimoji="0" lang="en-US" sz="2400" b="0" dirty="0"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16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14" y="381000"/>
            <a:ext cx="4100286" cy="3157728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42544"/>
            <a:ext cx="4114800" cy="315772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906836" y="2980944"/>
            <a:ext cx="14446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dirty="0" smtClean="0">
                <a:solidFill>
                  <a:srgbClr val="FF0000"/>
                </a:solidFill>
                <a:effectLst/>
                <a:latin typeface="Calibri"/>
              </a:rPr>
              <a:t>X / Y = 2.24</a:t>
            </a:r>
            <a:endParaRPr kumimoji="0" lang="en-US" b="0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86409" y="2973741"/>
            <a:ext cx="147013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dirty="0" smtClean="0">
                <a:solidFill>
                  <a:srgbClr val="FF0000"/>
                </a:solidFill>
                <a:effectLst/>
                <a:latin typeface="Calibri"/>
              </a:rPr>
              <a:t>X / Y = 1.81</a:t>
            </a:r>
            <a:endParaRPr kumimoji="0" lang="en-US" b="0" dirty="0">
              <a:solidFill>
                <a:srgbClr val="FF0000"/>
              </a:solidFill>
              <a:effectLst/>
              <a:latin typeface="Calibri"/>
            </a:endParaRPr>
          </a:p>
        </p:txBody>
      </p:sp>
      <p:pic>
        <p:nvPicPr>
          <p:cNvPr id="31" name="Picture 2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3500735"/>
            <a:ext cx="4114800" cy="3157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2187466" y="6062472"/>
            <a:ext cx="147013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dirty="0" smtClean="0">
                <a:solidFill>
                  <a:srgbClr val="FF0000"/>
                </a:solidFill>
                <a:effectLst/>
                <a:latin typeface="Calibri"/>
              </a:rPr>
              <a:t>X / Y = 1.34</a:t>
            </a:r>
            <a:endParaRPr kumimoji="0" lang="en-US" b="0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00177" y="923544"/>
            <a:ext cx="2233905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FNAL 120 </a:t>
            </a:r>
            <a:r>
              <a:rPr kumimoji="0" lang="en-US" sz="1400" b="0" dirty="0" err="1" smtClean="0">
                <a:solidFill>
                  <a:srgbClr val="FF0000"/>
                </a:solidFill>
                <a:effectLst/>
                <a:latin typeface="Calibri"/>
              </a:rPr>
              <a:t>GeV</a:t>
            </a: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 Protons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APV25: 3 Time Samples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SBS1 HV = 4kV</a:t>
            </a:r>
            <a:endParaRPr kumimoji="0" lang="en-US" sz="1400" b="0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4143" y="958334"/>
            <a:ext cx="2233905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FNAL: 25 </a:t>
            </a:r>
            <a:r>
              <a:rPr kumimoji="0" lang="en-US" sz="1400" b="0" dirty="0" err="1" smtClean="0">
                <a:solidFill>
                  <a:srgbClr val="FF0000"/>
                </a:solidFill>
                <a:effectLst/>
                <a:latin typeface="Calibri"/>
              </a:rPr>
              <a:t>GeV</a:t>
            </a: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 Hadrons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APV25: 9 Time Samples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SBS1: HV = 4.1 kV</a:t>
            </a:r>
            <a:endParaRPr kumimoji="0" lang="en-US" sz="1400" b="0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0358" y="4120741"/>
            <a:ext cx="2107690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dirty="0" err="1" smtClean="0">
                <a:solidFill>
                  <a:srgbClr val="FF0000"/>
                </a:solidFill>
                <a:effectLst/>
                <a:latin typeface="Calibri"/>
              </a:rPr>
              <a:t>UVa</a:t>
            </a: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 Lab: Cosmic data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APV25: 6 Time Samples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dirty="0" smtClean="0">
                <a:solidFill>
                  <a:srgbClr val="FF0000"/>
                </a:solidFill>
                <a:effectLst/>
                <a:latin typeface="Calibri"/>
              </a:rPr>
              <a:t>SBS1 HV = 4.2 kV</a:t>
            </a:r>
            <a:endParaRPr kumimoji="0" lang="en-US" sz="1400" b="0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05401" y="4953000"/>
            <a:ext cx="3962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b="0" dirty="0" smtClean="0">
                <a:solidFill>
                  <a:prstClr val="black"/>
                </a:solidFill>
                <a:effectLst/>
                <a:latin typeface="Calibri"/>
              </a:rPr>
              <a:t>Gas flow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b="0" dirty="0" smtClean="0">
                <a:solidFill>
                  <a:prstClr val="black"/>
                </a:solidFill>
                <a:effectLst/>
                <a:latin typeface="Calibri"/>
              </a:rPr>
              <a:t>Gas pressure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b="0" dirty="0" smtClean="0">
                <a:solidFill>
                  <a:prstClr val="black"/>
                </a:solidFill>
                <a:effectLst/>
                <a:latin typeface="Calibri"/>
              </a:rPr>
              <a:t>Particle rate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b="0" dirty="0" smtClean="0">
                <a:solidFill>
                  <a:prstClr val="black"/>
                </a:solidFill>
                <a:effectLst/>
                <a:latin typeface="Calibri"/>
              </a:rPr>
              <a:t>Electronics ? </a:t>
            </a:r>
            <a:endParaRPr kumimoji="0" lang="en-US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98474" y="4495800"/>
            <a:ext cx="3064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400" b="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Possible candidates:</a:t>
            </a:r>
            <a:endParaRPr kumimoji="0" lang="en-US" sz="2400" b="0" dirty="0"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3925669"/>
            <a:ext cx="3200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dirty="0" smtClean="0">
                <a:solidFill>
                  <a:prstClr val="black"/>
                </a:solidFill>
                <a:effectLst/>
                <a:latin typeface="Calibri"/>
              </a:rPr>
              <a:t>Big variation of the charge sharing for different data taking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81600" y="6096000"/>
            <a:ext cx="3064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400" b="0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Under investigation</a:t>
            </a:r>
            <a:endParaRPr kumimoji="0" lang="en-US" sz="2400" b="0" i="1" dirty="0"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03C77-CD8C-47B8-B59B-B9B3736341C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EIC weekly Meeting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9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31" y="231909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Wedge </a:t>
            </a:r>
            <a:r>
              <a:rPr lang="en-US" dirty="0" err="1" smtClean="0"/>
              <a:t>ZigZag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194" name="Picture 2" descr="Inline imag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400" y="2514600"/>
            <a:ext cx="87630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E:\Photos\CMS_Zigzag\20130919_11131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9970" y="572569"/>
            <a:ext cx="5257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52600" y="65532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dirty="0">
                <a:solidFill>
                  <a:prstClr val="black"/>
                </a:solidFill>
                <a:effectLst/>
                <a:latin typeface="Calibri"/>
              </a:rPr>
              <a:t>Z</a:t>
            </a:r>
            <a:r>
              <a:rPr kumimoji="0" lang="en-US" b="0" dirty="0" smtClean="0">
                <a:solidFill>
                  <a:prstClr val="black"/>
                </a:solidFill>
                <a:effectLst/>
                <a:latin typeface="Calibri"/>
              </a:rPr>
              <a:t>igzag r/o board was produced by America Circuit Tech.</a:t>
            </a:r>
            <a:endParaRPr kumimoji="0" lang="en-US" b="0" dirty="0">
              <a:solidFill>
                <a:prstClr val="black"/>
              </a:solidFill>
              <a:effectLst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898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Photos\CMS_Zigzag\BottomLayer_Andy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0654" y="756302"/>
            <a:ext cx="64008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39254" y="2356502"/>
            <a:ext cx="990600" cy="68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92254" y="2204102"/>
            <a:ext cx="990600" cy="68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68454" y="3042302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002060"/>
                </a:solidFill>
                <a:effectLst/>
                <a:latin typeface="Calibri"/>
              </a:rPr>
              <a:t>Smaller end</a:t>
            </a:r>
            <a:endParaRPr kumimoji="0" lang="en-US" dirty="0">
              <a:solidFill>
                <a:srgbClr val="002060"/>
              </a:solidFill>
              <a:effectLst/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9254" y="3194702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002060"/>
                </a:solidFill>
                <a:effectLst/>
                <a:latin typeface="Calibri"/>
              </a:rPr>
              <a:t>Wider end</a:t>
            </a:r>
            <a:endParaRPr kumimoji="0" lang="en-US" dirty="0">
              <a:solidFill>
                <a:srgbClr val="002060"/>
              </a:solidFill>
              <a:effectLst/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0654" y="4642502"/>
            <a:ext cx="640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dirty="0" smtClean="0">
                <a:solidFill>
                  <a:prstClr val="black"/>
                </a:solidFill>
                <a:effectLst/>
                <a:latin typeface="Calibri"/>
              </a:rPr>
              <a:t>Both ZZ strips r/o board and Straight strips r/o board have 8 sectors, from smaller end to wider end.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b="0" dirty="0" smtClean="0">
                <a:solidFill>
                  <a:prstClr val="black"/>
                </a:solidFill>
                <a:effectLst/>
                <a:latin typeface="Calibri"/>
              </a:rPr>
              <a:t>Our 48 </a:t>
            </a:r>
            <a:r>
              <a:rPr kumimoji="0" lang="en-US" b="0" dirty="0" err="1" smtClean="0">
                <a:solidFill>
                  <a:prstClr val="black"/>
                </a:solidFill>
                <a:effectLst/>
                <a:latin typeface="Calibri"/>
              </a:rPr>
              <a:t>zz</a:t>
            </a:r>
            <a:r>
              <a:rPr kumimoji="0" lang="en-US" b="0" dirty="0" smtClean="0">
                <a:solidFill>
                  <a:prstClr val="black"/>
                </a:solidFill>
                <a:effectLst/>
                <a:latin typeface="Calibri"/>
              </a:rPr>
              <a:t> strips of 10cm r/o board have same dimension with the center 48 strips of the smaller end. And the 30 strips correspond to the wider end. </a:t>
            </a:r>
            <a:endParaRPr kumimoji="0" lang="en-US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12/3/2013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44654" y="5741052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21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HV scan on Large ZZ detector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1447800"/>
            <a:ext cx="82296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500" b="0" dirty="0" smtClean="0">
                <a:solidFill>
                  <a:prstClr val="black"/>
                </a:solidFill>
                <a:effectLst/>
                <a:latin typeface="Calibri"/>
              </a:rPr>
              <a:t>Conditions: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500" b="0" dirty="0" smtClean="0">
                <a:solidFill>
                  <a:srgbClr val="3333CC"/>
                </a:solidFill>
                <a:effectLst/>
                <a:latin typeface="Calibri"/>
              </a:rPr>
              <a:t>HV range: </a:t>
            </a:r>
            <a:r>
              <a:rPr kumimoji="0" lang="en-US" sz="2500" b="0" dirty="0" smtClean="0">
                <a:solidFill>
                  <a:srgbClr val="FF0000"/>
                </a:solidFill>
                <a:effectLst/>
                <a:latin typeface="Calibri"/>
              </a:rPr>
              <a:t>3000V – 3400V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500" b="0" dirty="0" smtClean="0">
                <a:solidFill>
                  <a:srgbClr val="3333CC"/>
                </a:solidFill>
                <a:effectLst/>
                <a:latin typeface="Calibri"/>
              </a:rPr>
              <a:t>Beam energy: </a:t>
            </a:r>
            <a:r>
              <a:rPr kumimoji="0" lang="en-US" sz="2500" b="0" dirty="0" smtClean="0">
                <a:solidFill>
                  <a:srgbClr val="FF0000"/>
                </a:solidFill>
                <a:effectLst/>
                <a:latin typeface="Calibri"/>
              </a:rPr>
              <a:t>25GeV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500" b="0" dirty="0" smtClean="0">
                <a:solidFill>
                  <a:srgbClr val="3333CC"/>
                </a:solidFill>
                <a:effectLst/>
                <a:latin typeface="Calibri"/>
              </a:rPr>
              <a:t>Scanned on sector: </a:t>
            </a:r>
            <a:r>
              <a:rPr kumimoji="0" lang="en-US" sz="2500" b="0" dirty="0" smtClean="0">
                <a:solidFill>
                  <a:srgbClr val="FF0000"/>
                </a:solidFill>
                <a:effectLst/>
                <a:latin typeface="Calibri"/>
              </a:rPr>
              <a:t>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2500" b="0" dirty="0" smtClean="0">
                <a:solidFill>
                  <a:srgbClr val="3333CC"/>
                </a:solidFill>
                <a:effectLst/>
                <a:latin typeface="Calibri"/>
              </a:rPr>
              <a:t>SRS time windows: </a:t>
            </a:r>
            <a:r>
              <a:rPr kumimoji="0" lang="en-US" sz="2500" b="0" dirty="0" smtClean="0">
                <a:solidFill>
                  <a:srgbClr val="FF0000"/>
                </a:solidFill>
                <a:effectLst/>
                <a:latin typeface="Calibri"/>
              </a:rPr>
              <a:t>25ns * 9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en-US" sz="2500" b="0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18" name="Flowchart: Manual Operation 17"/>
          <p:cNvSpPr/>
          <p:nvPr/>
        </p:nvSpPr>
        <p:spPr>
          <a:xfrm rot="16200000">
            <a:off x="3695700" y="1943100"/>
            <a:ext cx="3048000" cy="5867400"/>
          </a:xfrm>
          <a:prstGeom prst="flowChartManualOperatio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en-US" b="0" dirty="0">
              <a:solidFill>
                <a:prstClr val="black"/>
              </a:solidFill>
              <a:effectLst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3048000" y="3505200"/>
            <a:ext cx="0" cy="28194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810000" y="3581400"/>
            <a:ext cx="0" cy="2667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572000" y="3657600"/>
            <a:ext cx="0" cy="25146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334000" y="3733800"/>
            <a:ext cx="0" cy="23622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096000" y="3810000"/>
            <a:ext cx="0" cy="2209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781800" y="3886200"/>
            <a:ext cx="0" cy="20574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467600" y="3962400"/>
            <a:ext cx="0" cy="1905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2286000" y="4495800"/>
            <a:ext cx="5867400" cy="762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2286000" y="5257800"/>
            <a:ext cx="5867400" cy="1524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543800" y="41148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Eta1_1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43800" y="47244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Eta1_2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43800" y="54864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Eta1_3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58000" y="41148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Eta2_1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58000" y="4800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Eta2_2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58000" y="54864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Eta2_3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86200" y="5562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Eta6_3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24400" y="5562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Eta5_3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86400" y="54864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Eta4_3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72200" y="54864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Eta3_3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00400" y="56388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Eta7_3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38400" y="56388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Eta8_3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00400" y="4800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Eta7_2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62400" y="4800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Eta6_2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24400" y="4800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Eta5_2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86400" y="4800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Eta4_2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172200" y="4800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Eta3_2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62200" y="4800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Eta8_2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172200" y="41148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Eta3_1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86400" y="41148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Eta4_1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24400" y="4038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Eta5_1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886200" y="4038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Eta6_1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00400" y="40386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Eta7_1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438400" y="396240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b="0" dirty="0" smtClean="0">
                <a:solidFill>
                  <a:prstClr val="black"/>
                </a:solidFill>
                <a:effectLst/>
                <a:latin typeface="Calibri"/>
              </a:rPr>
              <a:t>Eta8_1</a:t>
            </a:r>
            <a:endParaRPr kumimoji="0" lang="en-US" sz="1100" b="0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90600" y="3810000"/>
            <a:ext cx="982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prstClr val="black"/>
                </a:solidFill>
                <a:effectLst/>
                <a:latin typeface="Calibri"/>
              </a:rPr>
              <a:t>Upper APV</a:t>
            </a:r>
            <a:endParaRPr kumimoji="0" lang="en-US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45716" y="4838700"/>
            <a:ext cx="10269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prstClr val="black"/>
                </a:solidFill>
                <a:effectLst/>
                <a:latin typeface="Calibri"/>
              </a:rPr>
              <a:t>Middle APV</a:t>
            </a:r>
            <a:endParaRPr kumimoji="0" lang="en-US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80982" y="5771962"/>
            <a:ext cx="991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prstClr val="black"/>
                </a:solidFill>
                <a:effectLst/>
                <a:latin typeface="Calibri"/>
              </a:rPr>
              <a:t>Lower APV</a:t>
            </a:r>
            <a:endParaRPr kumimoji="0" lang="en-US" dirty="0">
              <a:solidFill>
                <a:prstClr val="black"/>
              </a:solidFill>
              <a:effectLst/>
              <a:latin typeface="Calibri"/>
            </a:endParaRPr>
          </a:p>
        </p:txBody>
      </p:sp>
      <p:sp>
        <p:nvSpPr>
          <p:cNvPr id="55" name="Frame 54"/>
          <p:cNvSpPr/>
          <p:nvPr/>
        </p:nvSpPr>
        <p:spPr>
          <a:xfrm>
            <a:off x="4572000" y="4572000"/>
            <a:ext cx="762000" cy="6858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en-US" b="0">
              <a:solidFill>
                <a:prstClr val="black"/>
              </a:solidFill>
              <a:effectLst/>
            </a:endParaRPr>
          </a:p>
        </p:txBody>
      </p:sp>
      <p:sp>
        <p:nvSpPr>
          <p:cNvPr id="56" name="Date Placeholder 5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42587-65C2-4896-8BD1-2152BB3A4DB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7" name="Slide Number Placeholder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87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41666"/>
            <a:ext cx="9144000" cy="22541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5800"/>
            <a:ext cx="9144000" cy="2362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29200" y="762000"/>
            <a:ext cx="1905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3000V</a:t>
            </a:r>
            <a:endParaRPr kumimoji="0" lang="en-US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2743200"/>
            <a:ext cx="1905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3200V</a:t>
            </a:r>
            <a:endParaRPr kumimoji="0" lang="en-US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5105400"/>
            <a:ext cx="1905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3400V</a:t>
            </a:r>
            <a:endParaRPr kumimoji="0" lang="en-US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24200" y="5835134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FF0000"/>
                </a:solidFill>
                <a:effectLst/>
                <a:latin typeface="Calibri"/>
              </a:rPr>
              <a:t>Cluster multiplicity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FF0000"/>
                </a:solidFill>
                <a:effectLst/>
                <a:latin typeface="Calibri"/>
              </a:rPr>
              <a:t>Most of events have only one cluster!</a:t>
            </a:r>
            <a:endParaRPr kumimoji="0" lang="en-US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AC79-C1AF-46BC-9C7E-260055160E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24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298" y="0"/>
            <a:ext cx="9130702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8" y="2241666"/>
            <a:ext cx="9130702" cy="22541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8" y="4495800"/>
            <a:ext cx="9130702" cy="2362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29200" y="762000"/>
            <a:ext cx="1905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3000V</a:t>
            </a:r>
            <a:endParaRPr kumimoji="0" lang="en-US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2743200"/>
            <a:ext cx="1905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3200V</a:t>
            </a:r>
            <a:endParaRPr kumimoji="0" lang="en-US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5105400"/>
            <a:ext cx="1905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3400V</a:t>
            </a:r>
            <a:endParaRPr kumimoji="0" lang="en-US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90800" y="5725391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FF0000"/>
                </a:solidFill>
                <a:effectLst/>
                <a:latin typeface="Calibri"/>
              </a:rPr>
              <a:t>Cluster charge distributions (in ADC counts)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FF0000"/>
                </a:solidFill>
                <a:effectLst/>
                <a:latin typeface="Calibri"/>
              </a:rPr>
              <a:t>It becomes saturate at higher voltage.</a:t>
            </a:r>
            <a:endParaRPr kumimoji="0" lang="en-US" dirty="0">
              <a:solidFill>
                <a:srgbClr val="FF0000"/>
              </a:solidFill>
              <a:effectLst/>
              <a:latin typeface="Calibri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DF56-24FA-4981-8EA1-DB9462EE219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28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876800" cy="3429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29000"/>
            <a:ext cx="4876800" cy="3429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5800" y="545068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Cluster size</a:t>
            </a:r>
            <a:endParaRPr kumimoji="0" lang="en-US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3974068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Cluster charge in ADC counts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(Landau fitting, MPV values,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Error &lt; 0.7%)</a:t>
            </a:r>
            <a:endParaRPr kumimoji="0" lang="en-US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10200" y="3048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RMS of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Cluster multiplicity</a:t>
            </a:r>
            <a:endParaRPr kumimoji="0" lang="en-US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62600" y="3849469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dirty="0" smtClean="0">
                <a:solidFill>
                  <a:srgbClr val="3333CC"/>
                </a:solidFill>
                <a:effectLst/>
                <a:latin typeface="Calibri"/>
              </a:rPr>
              <a:t>Max. time bin number of peak charge</a:t>
            </a:r>
            <a:endParaRPr kumimoji="0" lang="en-US" dirty="0">
              <a:solidFill>
                <a:srgbClr val="3333CC"/>
              </a:solidFill>
              <a:effectLst/>
              <a:latin typeface="Calibri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FA35E-5A21-4A2A-9C1E-DB204FFFD8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2EE65118-0242-4A27-BD4D-234ED326C5A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51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Fermilab</a:t>
            </a:r>
            <a:r>
              <a:rPr lang="en-US" dirty="0" smtClean="0"/>
              <a:t> Test Beam Facility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3148" y="731333"/>
            <a:ext cx="4539854" cy="2673290"/>
          </a:xfrm>
        </p:spPr>
        <p:txBody>
          <a:bodyPr/>
          <a:lstStyle/>
          <a:p>
            <a:r>
              <a:rPr lang="en-US" dirty="0" smtClean="0"/>
              <a:t>“Meson Hall” repurposed.</a:t>
            </a:r>
          </a:p>
          <a:p>
            <a:r>
              <a:rPr lang="en-US" dirty="0" smtClean="0"/>
              <a:t>Beam(s)</a:t>
            </a:r>
          </a:p>
          <a:p>
            <a:pPr lvl="1"/>
            <a:r>
              <a:rPr lang="en-US" dirty="0" smtClean="0"/>
              <a:t>120 </a:t>
            </a:r>
            <a:r>
              <a:rPr lang="en-US" dirty="0" err="1" smtClean="0"/>
              <a:t>GeV</a:t>
            </a:r>
            <a:r>
              <a:rPr lang="en-US" dirty="0" smtClean="0"/>
              <a:t> protons (primary)</a:t>
            </a:r>
          </a:p>
          <a:p>
            <a:pPr lvl="1"/>
            <a:r>
              <a:rPr lang="en-US" dirty="0" smtClean="0"/>
              <a:t>1-32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r>
              <a:rPr lang="en-US" dirty="0" err="1" smtClean="0">
                <a:latin typeface="Symbol" panose="05050102010706020507" pitchFamily="18" charset="2"/>
              </a:rPr>
              <a:t>p</a:t>
            </a:r>
            <a:r>
              <a:rPr lang="en-US" dirty="0" err="1" smtClean="0"/>
              <a:t>Kp</a:t>
            </a:r>
            <a:r>
              <a:rPr lang="en-US" dirty="0" smtClean="0"/>
              <a:t> (ds-target)</a:t>
            </a:r>
          </a:p>
          <a:p>
            <a:pPr lvl="1"/>
            <a:r>
              <a:rPr lang="en-US" dirty="0" smtClean="0"/>
              <a:t>8-66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r>
              <a:rPr lang="en-US" dirty="0" smtClean="0">
                <a:latin typeface="Symbol" panose="05050102010706020507" pitchFamily="18" charset="2"/>
              </a:rPr>
              <a:t>p </a:t>
            </a:r>
            <a:r>
              <a:rPr lang="en-US" dirty="0" smtClean="0"/>
              <a:t>(us-target)</a:t>
            </a:r>
          </a:p>
          <a:p>
            <a:r>
              <a:rPr lang="en-US" dirty="0" smtClean="0"/>
              <a:t>4 sec spill once per minute.</a:t>
            </a:r>
          </a:p>
          <a:p>
            <a:pPr lvl="1"/>
            <a:r>
              <a:rPr lang="en-US" dirty="0" smtClean="0"/>
              <a:t>10,000 counts/spill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899" y="3409278"/>
            <a:ext cx="8599103" cy="33916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703" y="791155"/>
            <a:ext cx="3929641" cy="2618123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 bwMode="auto">
          <a:xfrm>
            <a:off x="1760434" y="5067656"/>
            <a:ext cx="564022" cy="32474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1A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2468311" y="5050564"/>
            <a:ext cx="564022" cy="32474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1B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158344" y="5024926"/>
            <a:ext cx="564022" cy="32474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2A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5284355" y="4976931"/>
            <a:ext cx="564022" cy="32474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2B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6410366" y="4928936"/>
            <a:ext cx="564022" cy="32474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2C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8152789" y="4877660"/>
            <a:ext cx="564022" cy="32474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2D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0717" y="543858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BNL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372081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Beam: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107216" y="5038918"/>
            <a:ext cx="4965000" cy="1710034"/>
          </a:xfrm>
          <a:solidFill>
            <a:srgbClr val="FFFF00"/>
          </a:solidFill>
        </p:spPr>
        <p:txBody>
          <a:bodyPr/>
          <a:lstStyle/>
          <a:p>
            <a:r>
              <a:rPr lang="en-US" sz="2000" dirty="0" smtClean="0"/>
              <a:t>Beam:  S1 &amp;&amp; S4</a:t>
            </a:r>
          </a:p>
          <a:p>
            <a:r>
              <a:rPr lang="en-US" sz="2000" dirty="0" smtClean="0"/>
              <a:t>Pion:    Beam &amp;&amp; !Inner &amp;&amp;  Outer</a:t>
            </a:r>
          </a:p>
          <a:p>
            <a:r>
              <a:rPr lang="en-US" sz="2000" dirty="0" err="1" smtClean="0"/>
              <a:t>Kaon</a:t>
            </a:r>
            <a:r>
              <a:rPr lang="en-US" sz="2000" dirty="0" smtClean="0"/>
              <a:t>:   Beam &amp;&amp;  Inner &amp;&amp; !Outer</a:t>
            </a:r>
          </a:p>
          <a:p>
            <a:r>
              <a:rPr lang="en-US" sz="2000" dirty="0" smtClean="0"/>
              <a:t>Proton: Beam &amp;&amp; !Inner &amp;&amp;  !Outer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30</a:t>
            </a:fld>
            <a:endParaRPr lang="en-US" altLang="ja-JP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8735" y="1036848"/>
            <a:ext cx="3889585" cy="15668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506336" y="1572425"/>
            <a:ext cx="108959" cy="4956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316838" y="1572425"/>
            <a:ext cx="108959" cy="4956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880214" y="1649337"/>
            <a:ext cx="2119357" cy="341831"/>
          </a:xfrm>
          <a:prstGeom prst="round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Arc 8"/>
          <p:cNvSpPr/>
          <p:nvPr/>
        </p:nvSpPr>
        <p:spPr bwMode="auto">
          <a:xfrm rot="3600198">
            <a:off x="2343704" y="1508387"/>
            <a:ext cx="465861" cy="536210"/>
          </a:xfrm>
          <a:prstGeom prst="arc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 flipV="1">
            <a:off x="1093859" y="1572425"/>
            <a:ext cx="102550" cy="769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 flipV="1">
            <a:off x="1319091" y="1402266"/>
            <a:ext cx="102550" cy="769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ctangle 17"/>
          <p:cNvSpPr/>
          <p:nvPr/>
        </p:nvSpPr>
        <p:spPr bwMode="auto">
          <a:xfrm rot="1751484">
            <a:off x="819509" y="1347837"/>
            <a:ext cx="323228" cy="94004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771812" y="1415158"/>
            <a:ext cx="323228" cy="94004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14940" y="1184427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Outer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 rot="1810933">
            <a:off x="730468" y="1098027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Inner</a:t>
            </a:r>
            <a:endParaRPr lang="en-US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331080" y="2057829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128302" y="2068081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S4</a:t>
            </a:r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936" y="2926283"/>
            <a:ext cx="2378318" cy="159027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1517" y="2927089"/>
            <a:ext cx="2307600" cy="158866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7252" y="2954304"/>
            <a:ext cx="2233167" cy="153423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555" y="2958842"/>
            <a:ext cx="2239866" cy="1525161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580512" y="3724936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885287" y="3721422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S4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993114" y="3684565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Inner</a:t>
            </a:r>
            <a:endParaRPr lang="en-US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3184536" y="4100660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Outer</a:t>
            </a:r>
            <a:endParaRPr lang="en-US" sz="1200" dirty="0"/>
          </a:p>
        </p:txBody>
      </p:sp>
      <p:sp>
        <p:nvSpPr>
          <p:cNvPr id="33" name="Content Placeholder 5"/>
          <p:cNvSpPr txBox="1">
            <a:spLocks/>
          </p:cNvSpPr>
          <p:nvPr/>
        </p:nvSpPr>
        <p:spPr bwMode="auto">
          <a:xfrm>
            <a:off x="101706" y="5114437"/>
            <a:ext cx="3888635" cy="14387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9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10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10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10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10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sz="1600" kern="0" dirty="0" smtClean="0"/>
              <a:t>Each Counter:</a:t>
            </a:r>
          </a:p>
          <a:p>
            <a:pPr lvl="1"/>
            <a:r>
              <a:rPr lang="en-US" sz="1400" kern="0" dirty="0" smtClean="0"/>
              <a:t>Must have only one hit in window.</a:t>
            </a:r>
          </a:p>
          <a:p>
            <a:pPr lvl="1"/>
            <a:r>
              <a:rPr lang="en-US" sz="1400" kern="0" dirty="0" smtClean="0"/>
              <a:t>Must have proper time of hit</a:t>
            </a:r>
          </a:p>
          <a:p>
            <a:pPr lvl="1"/>
            <a:r>
              <a:rPr lang="en-US" sz="1400" kern="0" dirty="0" smtClean="0"/>
              <a:t>Must have proper pulse height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435505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Matching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4646" y="4942626"/>
            <a:ext cx="4506068" cy="1862986"/>
          </a:xfrm>
        </p:spPr>
        <p:txBody>
          <a:bodyPr/>
          <a:lstStyle/>
          <a:p>
            <a:r>
              <a:rPr lang="en-US" sz="2000" dirty="0" smtClean="0"/>
              <a:t>TR1 800 mm pitch</a:t>
            </a:r>
          </a:p>
          <a:p>
            <a:r>
              <a:rPr lang="en-US" sz="2000" dirty="0" smtClean="0"/>
              <a:t>TR2 400 mm pitch</a:t>
            </a:r>
          </a:p>
          <a:p>
            <a:r>
              <a:rPr lang="en-US" sz="2000" dirty="0" smtClean="0"/>
              <a:t>80:20 gas fixes charge TR1.</a:t>
            </a:r>
          </a:p>
          <a:p>
            <a:r>
              <a:rPr lang="en-US" sz="2000" dirty="0" smtClean="0"/>
              <a:t>Cluster = Charge Match</a:t>
            </a:r>
          </a:p>
          <a:p>
            <a:r>
              <a:rPr lang="en-US" sz="2000" dirty="0" smtClean="0"/>
              <a:t>Mostly 1 Cluster in each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31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060" y="782451"/>
            <a:ext cx="3581400" cy="2647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060" y="782451"/>
            <a:ext cx="3581400" cy="2647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9880" y="777689"/>
            <a:ext cx="3590925" cy="26574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9880" y="777689"/>
            <a:ext cx="3590925" cy="2657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49653" y="2606503"/>
            <a:ext cx="857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70:30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709358" y="2606503"/>
            <a:ext cx="857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80:20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517" y="3692525"/>
            <a:ext cx="3590925" cy="26574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143" y="3691783"/>
            <a:ext cx="3599845" cy="26582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8521" y="3367176"/>
            <a:ext cx="2423374" cy="16434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6073" y="3367176"/>
            <a:ext cx="2436538" cy="165236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519880" y="3881117"/>
            <a:ext cx="17427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Cluster = </a:t>
            </a:r>
            <a:r>
              <a:rPr lang="en-US" sz="1400" dirty="0" err="1" smtClean="0"/>
              <a:t>Qmatch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7002584" y="3899600"/>
            <a:ext cx="1760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Dominantly One in</a:t>
            </a:r>
          </a:p>
          <a:p>
            <a:r>
              <a:rPr lang="en-US" sz="1400" dirty="0" smtClean="0"/>
              <a:t>Each tracker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50744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Shadow Clusters…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32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259" y="658000"/>
            <a:ext cx="4323980" cy="29323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0020" y="546101"/>
            <a:ext cx="4323980" cy="29323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606" y="3754575"/>
            <a:ext cx="4323980" cy="29323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0020" y="3754575"/>
            <a:ext cx="4323980" cy="2932354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 bwMode="auto">
          <a:xfrm>
            <a:off x="6828091" y="2529555"/>
            <a:ext cx="333286" cy="47856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7723975" y="2529554"/>
            <a:ext cx="333286" cy="47856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816839" y="2744809"/>
            <a:ext cx="259221" cy="237857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5559040" y="2743384"/>
            <a:ext cx="259221" cy="237857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5816839" y="4352009"/>
            <a:ext cx="534112" cy="61229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48774" y="6515099"/>
            <a:ext cx="3498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Bad Clock Phase Adjustment?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78714" y="922929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Doublets…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0909" y="5849951"/>
            <a:ext cx="2073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Waveform Check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48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Spots from Trackers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46" y="3862698"/>
            <a:ext cx="9026525" cy="2942913"/>
          </a:xfrm>
        </p:spPr>
        <p:txBody>
          <a:bodyPr/>
          <a:lstStyle/>
          <a:p>
            <a:r>
              <a:rPr lang="en-US" dirty="0" smtClean="0"/>
              <a:t>Secondary Beam Focus near UVA/FIT Station.</a:t>
            </a:r>
          </a:p>
          <a:p>
            <a:r>
              <a:rPr lang="en-US" dirty="0" smtClean="0"/>
              <a:t>Diverges through SBU Station.</a:t>
            </a:r>
          </a:p>
          <a:p>
            <a:r>
              <a:rPr lang="en-US" dirty="0" smtClean="0"/>
              <a:t>Missing Diagonal from Shadow Cut (don’t care…)</a:t>
            </a:r>
          </a:p>
          <a:p>
            <a:r>
              <a:rPr lang="en-US" dirty="0" smtClean="0"/>
              <a:t>Ready to Find the Ring using the Trackers…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33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7348" y="973389"/>
            <a:ext cx="4060462" cy="27578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21" y="973389"/>
            <a:ext cx="4066730" cy="275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6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Killing the “MIP” Pad: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516131"/>
            <a:ext cx="9026525" cy="2430210"/>
          </a:xfrm>
        </p:spPr>
        <p:txBody>
          <a:bodyPr/>
          <a:lstStyle/>
          <a:p>
            <a:r>
              <a:rPr lang="en-US" dirty="0" smtClean="0"/>
              <a:t>Find the position of the MIP pad:</a:t>
            </a:r>
          </a:p>
          <a:p>
            <a:pPr lvl="1"/>
            <a:r>
              <a:rPr lang="en-US" dirty="0" smtClean="0"/>
              <a:t>Take low gain events (MIP = highest pad).</a:t>
            </a:r>
          </a:p>
          <a:p>
            <a:r>
              <a:rPr lang="en-US" dirty="0" smtClean="0"/>
              <a:t>Plot difference in track crossing </a:t>
            </a:r>
            <a:r>
              <a:rPr lang="en-US" dirty="0" err="1" smtClean="0"/>
              <a:t>vs</a:t>
            </a:r>
            <a:r>
              <a:rPr lang="en-US" dirty="0" smtClean="0"/>
              <a:t> highest pad.</a:t>
            </a:r>
          </a:p>
          <a:p>
            <a:pPr lvl="1"/>
            <a:r>
              <a:rPr lang="en-US" dirty="0" smtClean="0"/>
              <a:t>Result shows hexagon shape of a single pad.</a:t>
            </a:r>
          </a:p>
          <a:p>
            <a:pPr lvl="1"/>
            <a:r>
              <a:rPr lang="en-US" dirty="0" smtClean="0"/>
              <a:t>Center offset makes alignment.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34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5374" y="777649"/>
            <a:ext cx="3962927" cy="2781211"/>
          </a:xfrm>
          <a:prstGeom prst="rect">
            <a:avLst/>
          </a:prstGeom>
        </p:spPr>
      </p:pic>
      <p:sp>
        <p:nvSpPr>
          <p:cNvPr id="6" name="Hexagon 5"/>
          <p:cNvSpPr/>
          <p:nvPr/>
        </p:nvSpPr>
        <p:spPr bwMode="auto">
          <a:xfrm rot="16200000">
            <a:off x="3584621" y="1510227"/>
            <a:ext cx="1544431" cy="1392965"/>
          </a:xfrm>
          <a:prstGeom prst="hexagon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14312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define Ring 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1102406"/>
            <a:ext cx="9026525" cy="5412693"/>
          </a:xfrm>
        </p:spPr>
        <p:txBody>
          <a:bodyPr/>
          <a:lstStyle/>
          <a:p>
            <a:r>
              <a:rPr lang="en-US" dirty="0" smtClean="0"/>
              <a:t>Ring is NOT centered on the maximum pad!</a:t>
            </a:r>
          </a:p>
          <a:p>
            <a:r>
              <a:rPr lang="en-US" dirty="0" smtClean="0"/>
              <a:t>Spherical Mirror means that the Ring center varies with the direction vector of the track.</a:t>
            </a:r>
          </a:p>
          <a:p>
            <a:r>
              <a:rPr lang="en-US" dirty="0" smtClean="0"/>
              <a:t>To align best we should:</a:t>
            </a:r>
          </a:p>
          <a:p>
            <a:pPr lvl="1"/>
            <a:r>
              <a:rPr lang="en-US" dirty="0" smtClean="0"/>
              <a:t>Find the ring without knowing the center.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Combinatorial Hough Transform </a:t>
            </a:r>
            <a:r>
              <a:rPr lang="en-US" dirty="0" smtClean="0"/>
              <a:t>to make road.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Robust Fit </a:t>
            </a:r>
            <a:r>
              <a:rPr lang="en-US" dirty="0" smtClean="0"/>
              <a:t>to determine center and radius.</a:t>
            </a:r>
          </a:p>
          <a:p>
            <a:pPr lvl="1"/>
            <a:r>
              <a:rPr lang="en-US" dirty="0" smtClean="0"/>
              <a:t>Compare the ring center to the direction vectors of the track.</a:t>
            </a:r>
          </a:p>
          <a:p>
            <a:pPr lvl="2"/>
            <a:r>
              <a:rPr lang="en-US" dirty="0" smtClean="0"/>
              <a:t>Use empirical fit to determine correlation.</a:t>
            </a:r>
          </a:p>
          <a:p>
            <a:endParaRPr lang="en-US" dirty="0" smtClean="0"/>
          </a:p>
          <a:p>
            <a:r>
              <a:rPr lang="en-US" dirty="0" smtClean="0"/>
              <a:t>Once correlation is known, ignore the ring’s free fit and use instead the tracker vectors to predict the ring’s center on a subsequent pass of the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268385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Combinatorial Hough Transform:  Concept.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4997450"/>
            <a:ext cx="7731125" cy="1362075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Technique used for PHENIX DCH Tracking.</a:t>
            </a:r>
          </a:p>
          <a:p>
            <a:pPr marL="342883" indent="-342883">
              <a:defRPr/>
            </a:pPr>
            <a:r>
              <a:rPr lang="en-US" dirty="0" smtClean="0"/>
              <a:t>Use 3D histogram in (</a:t>
            </a:r>
            <a:r>
              <a:rPr lang="en-US" dirty="0" err="1" smtClean="0"/>
              <a:t>x,y,r</a:t>
            </a:r>
            <a:r>
              <a:rPr lang="en-US" dirty="0" smtClean="0"/>
              <a:t>).</a:t>
            </a:r>
          </a:p>
          <a:p>
            <a:pPr marL="342883" indent="-342883">
              <a:defRPr/>
            </a:pPr>
            <a:r>
              <a:rPr lang="en-US" dirty="0" smtClean="0"/>
              <a:t>Max in 3D space tells ROUGHLY where the ring is!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90A8A3-53E8-41EF-95FF-EA44F4ED3988}" type="slidenum">
              <a:rPr lang="en-US" altLang="ja-JP" smtClean="0"/>
              <a:pPr>
                <a:defRPr/>
              </a:pPr>
              <a:t>36</a:t>
            </a:fld>
            <a:endParaRPr lang="en-US" altLang="ja-JP" dirty="0"/>
          </a:p>
        </p:txBody>
      </p:sp>
      <p:grpSp>
        <p:nvGrpSpPr>
          <p:cNvPr id="132101" name="Group 19"/>
          <p:cNvGrpSpPr>
            <a:grpSpLocks/>
          </p:cNvGrpSpPr>
          <p:nvPr/>
        </p:nvGrpSpPr>
        <p:grpSpPr bwMode="auto">
          <a:xfrm>
            <a:off x="249238" y="1044575"/>
            <a:ext cx="2957512" cy="1770063"/>
            <a:chOff x="605642" y="1045029"/>
            <a:chExt cx="2956955" cy="1769423"/>
          </a:xfrm>
        </p:grpSpPr>
        <p:sp>
          <p:nvSpPr>
            <p:cNvPr id="5" name="Rectangle 4"/>
            <p:cNvSpPr/>
            <p:nvPr/>
          </p:nvSpPr>
          <p:spPr bwMode="auto">
            <a:xfrm>
              <a:off x="60564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1116721" y="2255854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1399243" y="2147943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634148" y="2074944"/>
              <a:ext cx="95232" cy="69825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1870641" y="2000358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2105546" y="1927360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2342040" y="1854361"/>
              <a:ext cx="93644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2576946" y="1781363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2811851" y="1708364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2442033" y="2027337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2072216" y="1573476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1702397" y="1606801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1332580" y="2376460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265488" y="1368425"/>
            <a:ext cx="269240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Line = 2 parameters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Two points define line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EACH pair = one vote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0875" y="687388"/>
            <a:ext cx="21304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Coordinate Space</a:t>
            </a:r>
          </a:p>
        </p:txBody>
      </p:sp>
      <p:cxnSp>
        <p:nvCxnSpPr>
          <p:cNvPr id="132104" name="Straight Arrow Connector 22"/>
          <p:cNvCxnSpPr>
            <a:cxnSpLocks noChangeShapeType="1"/>
          </p:cNvCxnSpPr>
          <p:nvPr/>
        </p:nvCxnSpPr>
        <p:spPr bwMode="auto">
          <a:xfrm>
            <a:off x="6103938" y="1890713"/>
            <a:ext cx="245745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132105" name="Straight Arrow Connector 23"/>
          <p:cNvCxnSpPr>
            <a:cxnSpLocks noChangeShapeType="1"/>
          </p:cNvCxnSpPr>
          <p:nvPr/>
        </p:nvCxnSpPr>
        <p:spPr bwMode="auto">
          <a:xfrm>
            <a:off x="7218363" y="1039813"/>
            <a:ext cx="0" cy="15557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26" name="TextBox 25"/>
          <p:cNvSpPr txBox="1"/>
          <p:nvPr/>
        </p:nvSpPr>
        <p:spPr>
          <a:xfrm>
            <a:off x="8277225" y="1912938"/>
            <a:ext cx="3635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78625" y="854075"/>
            <a:ext cx="3206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b</a:t>
            </a:r>
          </a:p>
        </p:txBody>
      </p:sp>
      <p:sp>
        <p:nvSpPr>
          <p:cNvPr id="28" name="Oval 27"/>
          <p:cNvSpPr/>
          <p:nvPr/>
        </p:nvSpPr>
        <p:spPr bwMode="auto">
          <a:xfrm>
            <a:off x="7789863" y="1484313"/>
            <a:ext cx="84137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7870825" y="1541463"/>
            <a:ext cx="84138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7869238" y="1492250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7843838" y="1538288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7781925" y="1524000"/>
            <a:ext cx="84138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7851775" y="1462088"/>
            <a:ext cx="82550" cy="90487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6935788" y="1520825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7396163" y="1196975"/>
            <a:ext cx="84137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7858125" y="2216150"/>
            <a:ext cx="82550" cy="90488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7639050" y="1357313"/>
            <a:ext cx="495300" cy="40957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10513" y="804863"/>
            <a:ext cx="1119187" cy="3683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</a:rPr>
              <a:t>Solution!</a:t>
            </a:r>
          </a:p>
        </p:txBody>
      </p:sp>
      <p:cxnSp>
        <p:nvCxnSpPr>
          <p:cNvPr id="132119" name="Straight Arrow Connector 39"/>
          <p:cNvCxnSpPr>
            <a:cxnSpLocks noChangeShapeType="1"/>
            <a:stCxn id="38" idx="2"/>
            <a:endCxn id="37" idx="7"/>
          </p:cNvCxnSpPr>
          <p:nvPr/>
        </p:nvCxnSpPr>
        <p:spPr bwMode="auto">
          <a:xfrm flipH="1">
            <a:off x="8062913" y="1173163"/>
            <a:ext cx="407987" cy="244475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42" name="Rectangle 41"/>
          <p:cNvSpPr/>
          <p:nvPr/>
        </p:nvSpPr>
        <p:spPr bwMode="auto">
          <a:xfrm>
            <a:off x="247650" y="2990850"/>
            <a:ext cx="2957513" cy="176847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1612900" y="3786188"/>
            <a:ext cx="95250" cy="71437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1635125" y="4081463"/>
            <a:ext cx="95250" cy="71437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1276350" y="4019550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1238250" y="3792538"/>
            <a:ext cx="95250" cy="71437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1949450" y="3648075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1982788" y="3800475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1922463" y="3892550"/>
            <a:ext cx="93662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2430463" y="3368675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2084388" y="4292600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1643063" y="3435350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1344613" y="3552825"/>
            <a:ext cx="93662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973138" y="4322763"/>
            <a:ext cx="95250" cy="71437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65488" y="3257550"/>
            <a:ext cx="2909887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Circle = 3 parameters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3 points define circle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EACH triplet = one vote</a:t>
            </a:r>
          </a:p>
        </p:txBody>
      </p:sp>
      <p:cxnSp>
        <p:nvCxnSpPr>
          <p:cNvPr id="132134" name="Straight Arrow Connector 56"/>
          <p:cNvCxnSpPr>
            <a:cxnSpLocks noChangeShapeType="1"/>
          </p:cNvCxnSpPr>
          <p:nvPr/>
        </p:nvCxnSpPr>
        <p:spPr bwMode="auto">
          <a:xfrm>
            <a:off x="6778625" y="3892550"/>
            <a:ext cx="1692275" cy="365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2135" name="Straight Arrow Connector 58"/>
          <p:cNvCxnSpPr>
            <a:cxnSpLocks noChangeShapeType="1"/>
          </p:cNvCxnSpPr>
          <p:nvPr/>
        </p:nvCxnSpPr>
        <p:spPr bwMode="auto">
          <a:xfrm flipH="1">
            <a:off x="6496050" y="3911600"/>
            <a:ext cx="282575" cy="9683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2136" name="Straight Arrow Connector 60"/>
          <p:cNvCxnSpPr>
            <a:cxnSpLocks noChangeShapeType="1"/>
          </p:cNvCxnSpPr>
          <p:nvPr/>
        </p:nvCxnSpPr>
        <p:spPr bwMode="auto">
          <a:xfrm flipV="1">
            <a:off x="6778625" y="2708275"/>
            <a:ext cx="0" cy="1149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2" name="TextBox 61"/>
          <p:cNvSpPr txBox="1"/>
          <p:nvPr/>
        </p:nvSpPr>
        <p:spPr>
          <a:xfrm>
            <a:off x="6618288" y="4519613"/>
            <a:ext cx="3127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y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56563" y="3884613"/>
            <a:ext cx="322262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x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329363" y="2814638"/>
            <a:ext cx="33178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R</a:t>
            </a:r>
          </a:p>
        </p:txBody>
      </p:sp>
      <p:sp>
        <p:nvSpPr>
          <p:cNvPr id="65" name="Oval 64"/>
          <p:cNvSpPr/>
          <p:nvPr/>
        </p:nvSpPr>
        <p:spPr bwMode="auto">
          <a:xfrm>
            <a:off x="7396163" y="3500438"/>
            <a:ext cx="82550" cy="90487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6" name="Oval 65"/>
          <p:cNvSpPr/>
          <p:nvPr/>
        </p:nvSpPr>
        <p:spPr bwMode="auto">
          <a:xfrm>
            <a:off x="7477125" y="3559175"/>
            <a:ext cx="84138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7475538" y="3508375"/>
            <a:ext cx="82550" cy="90488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7450138" y="3554413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7458075" y="3479800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6542088" y="3346450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02463" y="4081463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7915275" y="4233863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7245350" y="3373438"/>
            <a:ext cx="495300" cy="41116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516813" y="2820988"/>
            <a:ext cx="1119187" cy="369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</a:rPr>
              <a:t>Solution!</a:t>
            </a:r>
          </a:p>
        </p:txBody>
      </p:sp>
      <p:cxnSp>
        <p:nvCxnSpPr>
          <p:cNvPr id="132150" name="Straight Arrow Connector 74"/>
          <p:cNvCxnSpPr>
            <a:cxnSpLocks noChangeShapeType="1"/>
            <a:stCxn id="74" idx="2"/>
            <a:endCxn id="73" idx="7"/>
          </p:cNvCxnSpPr>
          <p:nvPr/>
        </p:nvCxnSpPr>
        <p:spPr bwMode="auto">
          <a:xfrm flipH="1">
            <a:off x="7667625" y="3190875"/>
            <a:ext cx="409575" cy="242888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2726734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Robust Fit Procedure: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13" y="3422650"/>
            <a:ext cx="5813425" cy="2692400"/>
          </a:xfrm>
          <a:solidFill>
            <a:schemeClr val="bg1"/>
          </a:solidFill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Add/Drop of outliers is unstable.</a:t>
            </a:r>
          </a:p>
          <a:p>
            <a:pPr marL="342883" indent="-342883">
              <a:defRPr/>
            </a:pPr>
            <a:r>
              <a:rPr lang="en-US" dirty="0" smtClean="0"/>
              <a:t>Robust Fitting is gradual de-weighting</a:t>
            </a:r>
          </a:p>
          <a:p>
            <a:pPr marL="342883" indent="-342883">
              <a:defRPr/>
            </a:pPr>
            <a:r>
              <a:rPr lang="en-US" dirty="0" smtClean="0"/>
              <a:t>STEPS:</a:t>
            </a:r>
          </a:p>
          <a:p>
            <a:pPr marL="742912" lvl="1" indent="-285735">
              <a:defRPr/>
            </a:pPr>
            <a:r>
              <a:rPr lang="en-US" dirty="0" smtClean="0"/>
              <a:t>Equal Weighting Fit.</a:t>
            </a:r>
          </a:p>
          <a:p>
            <a:pPr marL="742912" lvl="1" indent="-285735">
              <a:defRPr/>
            </a:pPr>
            <a:r>
              <a:rPr lang="en-US" dirty="0" smtClean="0"/>
              <a:t>Calculate RMS deviation (&gt;1-pt error!)</a:t>
            </a:r>
          </a:p>
          <a:p>
            <a:pPr marL="742912" lvl="1" indent="-285735">
              <a:defRPr/>
            </a:pPr>
            <a:r>
              <a:rPr lang="en-US" dirty="0" smtClean="0"/>
              <a:t>Re-weight with </a:t>
            </a:r>
            <a:r>
              <a:rPr lang="en-US" dirty="0" err="1" smtClean="0"/>
              <a:t>Tukey</a:t>
            </a:r>
            <a:r>
              <a:rPr lang="en-US" dirty="0" smtClean="0"/>
              <a:t> Function.</a:t>
            </a:r>
          </a:p>
          <a:p>
            <a:pPr marL="742912" lvl="1" indent="-285735">
              <a:defRPr/>
            </a:pPr>
            <a:r>
              <a:rPr lang="en-US" dirty="0" smtClean="0"/>
              <a:t>Repeat until convergence.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45AC5-2F12-46F0-B925-3BD0093F3AE5}" type="slidenum">
              <a:rPr lang="en-US" altLang="ja-JP" smtClean="0"/>
              <a:pPr>
                <a:defRPr/>
              </a:pPr>
              <a:t>37</a:t>
            </a:fld>
            <a:endParaRPr lang="en-US" altLang="ja-JP" dirty="0"/>
          </a:p>
        </p:txBody>
      </p:sp>
      <p:grpSp>
        <p:nvGrpSpPr>
          <p:cNvPr id="133125" name="Group 4"/>
          <p:cNvGrpSpPr>
            <a:grpSpLocks/>
          </p:cNvGrpSpPr>
          <p:nvPr/>
        </p:nvGrpSpPr>
        <p:grpSpPr bwMode="auto">
          <a:xfrm>
            <a:off x="0" y="1066800"/>
            <a:ext cx="2957513" cy="1770063"/>
            <a:chOff x="249392" y="1045029"/>
            <a:chExt cx="2956955" cy="1769423"/>
          </a:xfrm>
        </p:grpSpPr>
        <p:sp>
          <p:nvSpPr>
            <p:cNvPr id="7" name="Rectangle 6"/>
            <p:cNvSpPr/>
            <p:nvPr/>
          </p:nvSpPr>
          <p:spPr bwMode="auto">
            <a:xfrm>
              <a:off x="24939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760471" y="2255854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1042992" y="2147943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1277898" y="2074944"/>
              <a:ext cx="95232" cy="69825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1514391" y="2000358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1749297" y="1927360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1985789" y="1854361"/>
              <a:ext cx="93645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2220695" y="1781363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2455601" y="1708364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2085783" y="2027337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33126" name="Group 20"/>
          <p:cNvGrpSpPr>
            <a:grpSpLocks/>
          </p:cNvGrpSpPr>
          <p:nvPr/>
        </p:nvGrpSpPr>
        <p:grpSpPr bwMode="auto">
          <a:xfrm>
            <a:off x="6135688" y="1066800"/>
            <a:ext cx="2957512" cy="1770063"/>
            <a:chOff x="249392" y="1045029"/>
            <a:chExt cx="2956955" cy="1769423"/>
          </a:xfrm>
        </p:grpSpPr>
        <p:sp>
          <p:nvSpPr>
            <p:cNvPr id="22" name="Rectangle 21"/>
            <p:cNvSpPr/>
            <p:nvPr/>
          </p:nvSpPr>
          <p:spPr bwMode="auto">
            <a:xfrm>
              <a:off x="24939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760471" y="2255854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042993" y="2147943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1277898" y="2074944"/>
              <a:ext cx="95232" cy="69825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 bwMode="auto">
            <a:xfrm>
              <a:off x="1514391" y="2000358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1749296" y="1927360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 bwMode="auto">
            <a:xfrm>
              <a:off x="1985790" y="1854361"/>
              <a:ext cx="93644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2220696" y="1781363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 bwMode="auto">
            <a:xfrm>
              <a:off x="2455601" y="1708364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2085783" y="2027337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33127" name="Group 31"/>
          <p:cNvGrpSpPr>
            <a:grpSpLocks/>
          </p:cNvGrpSpPr>
          <p:nvPr/>
        </p:nvGrpSpPr>
        <p:grpSpPr bwMode="auto">
          <a:xfrm>
            <a:off x="3067050" y="1066800"/>
            <a:ext cx="2957513" cy="1770063"/>
            <a:chOff x="249392" y="1045029"/>
            <a:chExt cx="2956955" cy="1769423"/>
          </a:xfrm>
        </p:grpSpPr>
        <p:sp>
          <p:nvSpPr>
            <p:cNvPr id="33" name="Rectangle 32"/>
            <p:cNvSpPr/>
            <p:nvPr/>
          </p:nvSpPr>
          <p:spPr bwMode="auto">
            <a:xfrm>
              <a:off x="24939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760471" y="2255854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1042992" y="2147943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1277898" y="2074944"/>
              <a:ext cx="95232" cy="69825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1514391" y="2000358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1749297" y="1927360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1985789" y="1854361"/>
              <a:ext cx="93645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2220695" y="1781363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2455601" y="1708364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2085783" y="2027337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cxnSp>
        <p:nvCxnSpPr>
          <p:cNvPr id="133128" name="Straight Connector 53"/>
          <p:cNvCxnSpPr>
            <a:cxnSpLocks noChangeShapeType="1"/>
          </p:cNvCxnSpPr>
          <p:nvPr/>
        </p:nvCxnSpPr>
        <p:spPr bwMode="auto">
          <a:xfrm flipV="1">
            <a:off x="511175" y="1838325"/>
            <a:ext cx="179070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55" name="TextBox 54"/>
          <p:cNvSpPr txBox="1"/>
          <p:nvPr/>
        </p:nvSpPr>
        <p:spPr>
          <a:xfrm>
            <a:off x="606425" y="696913"/>
            <a:ext cx="186848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Unweighted</a:t>
            </a:r>
            <a:r>
              <a:rPr lang="en-US" dirty="0">
                <a:solidFill>
                  <a:srgbClr val="000000"/>
                </a:solidFill>
              </a:rPr>
              <a:t> Fit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392488" y="708025"/>
            <a:ext cx="21415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De-weights Some</a:t>
            </a:r>
          </a:p>
        </p:txBody>
      </p:sp>
      <p:sp>
        <p:nvSpPr>
          <p:cNvPr id="56" name="Oval 55"/>
          <p:cNvSpPr/>
          <p:nvPr/>
        </p:nvSpPr>
        <p:spPr bwMode="auto">
          <a:xfrm>
            <a:off x="1931988" y="1570038"/>
            <a:ext cx="415925" cy="415925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1703388" y="1911350"/>
            <a:ext cx="415925" cy="415925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347663" y="2100263"/>
            <a:ext cx="415925" cy="415925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4925" y="2933700"/>
            <a:ext cx="2735263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De-weighted in Fit #2</a:t>
            </a:r>
          </a:p>
        </p:txBody>
      </p:sp>
      <p:cxnSp>
        <p:nvCxnSpPr>
          <p:cNvPr id="133135" name="Straight Arrow Connector 61"/>
          <p:cNvCxnSpPr>
            <a:cxnSpLocks noChangeShapeType="1"/>
            <a:stCxn id="58" idx="0"/>
          </p:cNvCxnSpPr>
          <p:nvPr/>
        </p:nvCxnSpPr>
        <p:spPr bwMode="auto">
          <a:xfrm flipV="1">
            <a:off x="1403350" y="2327275"/>
            <a:ext cx="331788" cy="6064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3136" name="Straight Arrow Connector 99327"/>
          <p:cNvCxnSpPr>
            <a:cxnSpLocks noChangeShapeType="1"/>
            <a:stCxn id="58" idx="0"/>
          </p:cNvCxnSpPr>
          <p:nvPr/>
        </p:nvCxnSpPr>
        <p:spPr bwMode="auto">
          <a:xfrm flipH="1" flipV="1">
            <a:off x="763588" y="2516188"/>
            <a:ext cx="639762" cy="4175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3137" name="Straight Arrow Connector 99330"/>
          <p:cNvCxnSpPr>
            <a:cxnSpLocks noChangeShapeType="1"/>
            <a:stCxn id="58" idx="0"/>
          </p:cNvCxnSpPr>
          <p:nvPr/>
        </p:nvCxnSpPr>
        <p:spPr bwMode="auto">
          <a:xfrm flipV="1">
            <a:off x="1403350" y="2039938"/>
            <a:ext cx="803275" cy="8937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3138" name="Straight Connector 99332"/>
          <p:cNvCxnSpPr>
            <a:cxnSpLocks noChangeShapeType="1"/>
          </p:cNvCxnSpPr>
          <p:nvPr/>
        </p:nvCxnSpPr>
        <p:spPr bwMode="auto">
          <a:xfrm flipV="1">
            <a:off x="3368675" y="1717675"/>
            <a:ext cx="2141538" cy="6318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72" name="Oval 71"/>
          <p:cNvSpPr/>
          <p:nvPr/>
        </p:nvSpPr>
        <p:spPr bwMode="auto">
          <a:xfrm>
            <a:off x="4732338" y="1852613"/>
            <a:ext cx="415925" cy="415925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178175" y="2909888"/>
            <a:ext cx="2735263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De-weighted in Fit #3</a:t>
            </a:r>
          </a:p>
        </p:txBody>
      </p:sp>
      <p:cxnSp>
        <p:nvCxnSpPr>
          <p:cNvPr id="133141" name="Straight Arrow Connector 99336"/>
          <p:cNvCxnSpPr>
            <a:cxnSpLocks noChangeShapeType="1"/>
            <a:stCxn id="33" idx="2"/>
          </p:cNvCxnSpPr>
          <p:nvPr/>
        </p:nvCxnSpPr>
        <p:spPr bwMode="auto">
          <a:xfrm flipV="1">
            <a:off x="4546600" y="2278063"/>
            <a:ext cx="257175" cy="5588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6" name="TextBox 75"/>
          <p:cNvSpPr txBox="1"/>
          <p:nvPr/>
        </p:nvSpPr>
        <p:spPr>
          <a:xfrm>
            <a:off x="6543675" y="674688"/>
            <a:ext cx="19843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De-weights One</a:t>
            </a:r>
          </a:p>
        </p:txBody>
      </p:sp>
      <p:cxnSp>
        <p:nvCxnSpPr>
          <p:cNvPr id="133143" name="Straight Connector 76"/>
          <p:cNvCxnSpPr>
            <a:cxnSpLocks noChangeShapeType="1"/>
          </p:cNvCxnSpPr>
          <p:nvPr/>
        </p:nvCxnSpPr>
        <p:spPr bwMode="auto">
          <a:xfrm flipV="1">
            <a:off x="6424613" y="1744663"/>
            <a:ext cx="2141537" cy="6318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33144" name="Picture 9933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5825" y="3481388"/>
            <a:ext cx="3179763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9" name="TextBox 99338"/>
          <p:cNvSpPr txBox="1"/>
          <p:nvPr/>
        </p:nvSpPr>
        <p:spPr>
          <a:xfrm>
            <a:off x="6891338" y="4464050"/>
            <a:ext cx="132556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Tukey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Fcn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986713" y="5324475"/>
            <a:ext cx="950912" cy="3683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dirty="0">
                <a:solidFill>
                  <a:srgbClr val="000000"/>
                </a:solidFill>
              </a:rPr>
              <a:t>/RMS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257925" y="3881438"/>
            <a:ext cx="4524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wt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9340" name="TextBox 99339"/>
          <p:cNvSpPr txBox="1"/>
          <p:nvPr/>
        </p:nvSpPr>
        <p:spPr>
          <a:xfrm>
            <a:off x="1268413" y="6186488"/>
            <a:ext cx="7073900" cy="64611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PHENIX:  Convergence Criterion typically met in 3 iterations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RICH:  Just do 10 iterations (CPU time not a concern).</a:t>
            </a:r>
          </a:p>
        </p:txBody>
      </p:sp>
    </p:spTree>
    <p:extLst>
      <p:ext uri="{BB962C8B-B14F-4D97-AF65-F5344CB8AC3E}">
        <p14:creationId xmlns:p14="http://schemas.microsoft.com/office/powerpoint/2010/main" val="2768605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Ring Center and Track Vector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" y="3958824"/>
            <a:ext cx="9026525" cy="2556276"/>
          </a:xfrm>
        </p:spPr>
        <p:txBody>
          <a:bodyPr/>
          <a:lstStyle/>
          <a:p>
            <a:r>
              <a:rPr lang="en-US" dirty="0" smtClean="0"/>
              <a:t>Correlation between free fit ring center and slope of track in the y direction.</a:t>
            </a:r>
          </a:p>
          <a:p>
            <a:r>
              <a:rPr lang="en-US" dirty="0" smtClean="0"/>
              <a:t>Crosses on plot show the “Profile” histogram following the peak of the correlation.</a:t>
            </a:r>
          </a:p>
          <a:p>
            <a:r>
              <a:rPr lang="en-US" dirty="0" smtClean="0"/>
              <a:t>Fit the peak curve to a polynomial and subtract.</a:t>
            </a:r>
          </a:p>
          <a:p>
            <a:r>
              <a:rPr lang="en-US" dirty="0" smtClean="0"/>
              <a:t>Same for x…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38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75" y="873453"/>
            <a:ext cx="4024001" cy="27289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3607" y="766720"/>
            <a:ext cx="4181386" cy="28356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07364" y="1229903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84300" y="1414569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247045" y="6108818"/>
            <a:ext cx="2960524" cy="44438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Why</a:t>
            </a:r>
            <a:r>
              <a:rPr kumimoji="1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 is the line curved?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1380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Pads Included in the Fit: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39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288" y="961847"/>
            <a:ext cx="3581151" cy="24650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0433" y="912166"/>
            <a:ext cx="3580065" cy="25146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68" y="3484029"/>
            <a:ext cx="3508271" cy="24637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3738" y="1863624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510471" y="1863624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Kaon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91628" y="4531214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Proton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0433" y="3426863"/>
            <a:ext cx="3699705" cy="249399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 bwMode="auto">
          <a:xfrm flipV="1">
            <a:off x="4600575" y="4724400"/>
            <a:ext cx="3070225" cy="99377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210695" y="5947732"/>
                <a:ext cx="3979180" cy="86275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𝒅𝑵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𝜸</m:t>
                              </m:r>
                            </m:sub>
                          </m:sSub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𝒅𝑳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𝒔𝒊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𝜽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10695" y="5947732"/>
                <a:ext cx="3979180" cy="862754"/>
              </a:xfr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2598221" y="3240301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 pads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717418" y="3228761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 pads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563738" y="5763065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 pads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 rot="16200000">
            <a:off x="3786111" y="4346548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 pads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707266" y="373247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366568" y="161048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233118" y="425476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354178" y="159809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482211" y="5763065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r>
              <a:rPr lang="en-US" baseline="30000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3755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1A – </a:t>
            </a:r>
            <a:r>
              <a:rPr lang="en-US" dirty="0" err="1" smtClean="0"/>
              <a:t>Minidrift</a:t>
            </a:r>
            <a:r>
              <a:rPr lang="en-US" dirty="0" smtClean="0"/>
              <a:t> GEM chamber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8" y="699932"/>
            <a:ext cx="4158794" cy="5918200"/>
          </a:xfrm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Standard GEM tracking chambers have their resolution deteriorate with non-normal incidence.</a:t>
            </a:r>
          </a:p>
          <a:p>
            <a:r>
              <a:rPr lang="en-US" dirty="0" smtClean="0"/>
              <a:t>Approach:</a:t>
            </a:r>
            <a:br>
              <a:rPr lang="en-US" dirty="0" smtClean="0"/>
            </a:br>
            <a:r>
              <a:rPr lang="en-US" dirty="0" smtClean="0"/>
              <a:t>Raising the grid above the first GEM allows each chamber to measure a vector to correct for the inclination of every track.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/>
              <a:pPr/>
              <a:t>4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308644" y="1580749"/>
            <a:ext cx="5351810" cy="39973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44" y="4223657"/>
            <a:ext cx="3794441" cy="23295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95515" y="1077685"/>
            <a:ext cx="377539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Brookhaven National Laboratory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0812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FYI: Cleaner Spectra Possible by 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" y="5374638"/>
            <a:ext cx="9026525" cy="1140461"/>
          </a:xfrm>
        </p:spPr>
        <p:txBody>
          <a:bodyPr/>
          <a:lstStyle/>
          <a:p>
            <a:r>
              <a:rPr lang="en-US" dirty="0" smtClean="0"/>
              <a:t>Fill PID capabilities will also utilize the photon yield to remove background hits.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40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774382"/>
            <a:ext cx="62674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26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66" y="964470"/>
            <a:ext cx="3530104" cy="24296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Radii Results: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366" y="3850545"/>
            <a:ext cx="4598126" cy="2037806"/>
          </a:xfrm>
        </p:spPr>
        <p:txBody>
          <a:bodyPr/>
          <a:lstStyle/>
          <a:p>
            <a:r>
              <a:rPr lang="en-US" dirty="0" smtClean="0"/>
              <a:t>Reasonable results at all measured energies.</a:t>
            </a:r>
          </a:p>
          <a:p>
            <a:r>
              <a:rPr lang="en-US" dirty="0" smtClean="0"/>
              <a:t>NOTE:  32 </a:t>
            </a:r>
            <a:r>
              <a:rPr lang="en-US" dirty="0" err="1" smtClean="0"/>
              <a:t>GeV</a:t>
            </a:r>
            <a:r>
              <a:rPr lang="en-US" dirty="0" smtClean="0"/>
              <a:t> is the highest available energy for </a:t>
            </a:r>
            <a:r>
              <a:rPr lang="en-US" dirty="0" err="1" smtClean="0"/>
              <a:t>Kaons</a:t>
            </a:r>
            <a:r>
              <a:rPr lang="en-US" dirty="0" smtClean="0"/>
              <a:t> at FTBF.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41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3492" y="3643602"/>
            <a:ext cx="3648812" cy="24744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95632" y="4270784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515" y="4400379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Kaon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94720" y="5276613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Proton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15733" y="2201711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Kaon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62304" y="1750195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80961" y="388695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87728" y="119401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 </a:t>
            </a:r>
            <a:r>
              <a:rPr lang="en-US" dirty="0" err="1" smtClean="0"/>
              <a:t>GeV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988" y="894359"/>
            <a:ext cx="3586055" cy="242960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049850" y="1541992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94733" y="1671587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Kaon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35179" y="115816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25 </a:t>
            </a:r>
            <a:r>
              <a:rPr lang="en-US" dirty="0" err="1" smtClean="0"/>
              <a:t>GeV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994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64" y="868182"/>
            <a:ext cx="7242676" cy="38530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Scaling of the Radius With Expectation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905760"/>
            <a:ext cx="9026525" cy="1247212"/>
          </a:xfrm>
        </p:spPr>
        <p:txBody>
          <a:bodyPr/>
          <a:lstStyle/>
          <a:p>
            <a:r>
              <a:rPr lang="en-US" dirty="0" smtClean="0"/>
              <a:t>All data is used with equal weights.</a:t>
            </a:r>
          </a:p>
          <a:p>
            <a:r>
              <a:rPr lang="en-US" dirty="0" smtClean="0"/>
              <a:t>Index of Refraction is free parameter.</a:t>
            </a:r>
          </a:p>
          <a:p>
            <a:r>
              <a:rPr lang="en-US" dirty="0" smtClean="0"/>
              <a:t>Fitted result:  n = 1.000558  (as expected!).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42</a:t>
            </a:fld>
            <a:endParaRPr lang="en-US" altLang="ja-JP" dirty="0"/>
          </a:p>
        </p:txBody>
      </p:sp>
      <p:cxnSp>
        <p:nvCxnSpPr>
          <p:cNvPr id="7" name="Straight Connector 6"/>
          <p:cNvCxnSpPr/>
          <p:nvPr/>
        </p:nvCxnSpPr>
        <p:spPr bwMode="auto">
          <a:xfrm flipV="1">
            <a:off x="1529697" y="1367327"/>
            <a:ext cx="6187155" cy="27944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8934845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the widths?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3975" y="4568674"/>
                <a:ext cx="4518025" cy="1946426"/>
              </a:xfrm>
            </p:spPr>
            <p:txBody>
              <a:bodyPr/>
              <a:lstStyle/>
              <a:p>
                <a:r>
                  <a:rPr lang="en-US" dirty="0" smtClean="0"/>
                  <a:t>Dispersion: 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𝝈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𝟎𝟐𝟓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∗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𝑹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>
                              <m:sSubPr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𝑵</m:t>
                                </m:r>
                              </m:e>
                              <m:sub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𝒑𝒂𝒅𝒔</m:t>
                                </m:r>
                              </m:sub>
                            </m:sSub>
                          </m:e>
                        </m:rad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Segmentation: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𝝈</m:t>
                    </m:r>
                    <m:r>
                      <a:rPr lang="en-US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type m:val="skw"/>
                            <m:ctrlP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𝑾𝒊𝒅𝒕𝒉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𝟏𝟐</m:t>
                                </m:r>
                              </m:e>
                            </m:rad>
                          </m:den>
                        </m:f>
                      </m:num>
                      <m:den>
                        <m:rad>
                          <m:radPr>
                            <m:degHide m:val="on"/>
                            <m:ctrlPr>
                              <a:rPr lang="en-US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>
                              <m:sSubPr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𝑵</m:t>
                                </m:r>
                              </m:e>
                              <m:sub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𝒑𝒂𝒅𝒔</m:t>
                                </m:r>
                              </m:sub>
                            </m:sSub>
                          </m:e>
                        </m:rad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75" y="4568674"/>
                <a:ext cx="4518025" cy="1946426"/>
              </a:xfrm>
              <a:blipFill rotWithShape="0">
                <a:blip r:embed="rId2"/>
                <a:stretch>
                  <a:fillRect l="-1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43</a:t>
            </a:fld>
            <a:endParaRPr lang="en-US" altLang="ja-JP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 txBox="1">
                <a:spLocks/>
              </p:cNvSpPr>
              <p:nvPr/>
            </p:nvSpPr>
            <p:spPr bwMode="auto">
              <a:xfrm>
                <a:off x="4625975" y="4568674"/>
                <a:ext cx="4518025" cy="1946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36" tIns="45716" rIns="91436" bIns="45716" numCol="1" anchor="t" anchorCtr="0" compatLnSpc="1">
                <a:prstTxWarp prst="textNoShape">
                  <a:avLst/>
                </a:prstTxWarp>
              </a:bodyPr>
              <a:lstStyle>
                <a:lvl1pPr marL="341313" indent="-3413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FF"/>
                  </a:buClr>
                  <a:buFont typeface="Wingdings" panose="05000000000000000000" pitchFamily="2" charset="2"/>
                  <a:buChar char="q"/>
                  <a:defRPr kumimoji="1" sz="22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  <a:cs typeface="+mn-cs"/>
                  </a:defRPr>
                </a:lvl1pPr>
                <a:lvl2pPr marL="741363" indent="-28416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FF"/>
                  </a:buClr>
                  <a:buFont typeface="Wingdings" panose="05000000000000000000" pitchFamily="2" charset="2"/>
                  <a:buChar char="Ø"/>
                  <a:defRPr kumimoji="1" sz="20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2pPr>
                <a:lvl3pPr marL="1141413" indent="-2270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Blip>
                    <a:blip r:embed="rId3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3pPr>
                <a:lvl4pPr marL="1598613" indent="-2270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Blip>
                    <a:blip r:embed="rId4"/>
                  </a:buBlip>
                  <a:defRPr kumimoji="1" sz="16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4pPr>
                <a:lvl5pPr marL="2055813" indent="-2270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20000"/>
                  <a:buBlip>
                    <a:blip r:embed="rId5"/>
                  </a:buBlip>
                  <a:defRPr kumimoji="1" sz="14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5pPr>
                <a:lvl6pPr marL="2514475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6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6pPr>
                <a:lvl7pPr marL="2971652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6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7pPr>
                <a:lvl8pPr marL="3428828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6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8pPr>
                <a:lvl9pPr marL="3886005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6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9pPr>
              </a:lstStyle>
              <a:p>
                <a:r>
                  <a:rPr lang="en-US" kern="0" dirty="0" smtClean="0"/>
                  <a:t>Prediction(?)…needs work.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b="1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num>
                      <m:den>
                        <m:r>
                          <a:rPr lang="en-US" b="1" i="1" kern="0" smtClean="0">
                            <a:latin typeface="Cambria Math" panose="02040503050406030204" pitchFamily="18" charset="0"/>
                          </a:rPr>
                          <m:t>𝒑</m:t>
                        </m:r>
                      </m:den>
                    </m:f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US" b="1" kern="0" dirty="0" smtClean="0"/>
              </a:p>
              <a:p>
                <a:pPr lvl="1"/>
                <a:r>
                  <a:rPr lang="en-US" kern="0" dirty="0" smtClean="0"/>
                  <a:t>Constant = 244 microns.</a:t>
                </a:r>
                <a:endParaRPr lang="en-US" kern="0" dirty="0"/>
              </a:p>
            </p:txBody>
          </p:sp>
        </mc:Choice>
        <mc:Fallback xmlns="">
          <p:sp>
            <p:nvSpPr>
              <p:cNvPr id="8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25975" y="4568674"/>
                <a:ext cx="4518025" cy="1946426"/>
              </a:xfrm>
              <a:prstGeom prst="rect">
                <a:avLst/>
              </a:prstGeom>
              <a:blipFill rotWithShape="0">
                <a:blip r:embed="rId8"/>
                <a:stretch>
                  <a:fillRect l="-1619" t="-2500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7358" y="501405"/>
            <a:ext cx="5849032" cy="406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57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FTBF Known Beam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972394"/>
            <a:ext cx="9026525" cy="1193457"/>
          </a:xfrm>
        </p:spPr>
        <p:txBody>
          <a:bodyPr/>
          <a:lstStyle/>
          <a:p>
            <a:r>
              <a:rPr lang="en-US" dirty="0" smtClean="0"/>
              <a:t>It is currently unknown whether the 5% beam momentum spread is a reasonable number.  Seems so…</a:t>
            </a:r>
          </a:p>
          <a:p>
            <a:r>
              <a:rPr lang="en-US" dirty="0" smtClean="0"/>
              <a:t>Contacted Aria yesterday…no reply yet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44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866946"/>
            <a:ext cx="8534400" cy="409575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7760043" y="1968843"/>
            <a:ext cx="939113" cy="832022"/>
          </a:xfrm>
          <a:prstGeom prst="roundRect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7191632" y="1795849"/>
            <a:ext cx="568411" cy="37894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6038335" y="1473373"/>
            <a:ext cx="2430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5% Reasonable?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3535" y="5428735"/>
            <a:ext cx="916193" cy="1376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9176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796939"/>
            <a:ext cx="7461336" cy="35057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Attempting to Remove FNAL Beam Spread…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588474"/>
            <a:ext cx="9026525" cy="1738184"/>
          </a:xfrm>
        </p:spPr>
        <p:txBody>
          <a:bodyPr/>
          <a:lstStyle/>
          <a:p>
            <a:r>
              <a:rPr lang="en-US" dirty="0" smtClean="0"/>
              <a:t>Hexagon pads should NOT be used at EIC (too coarse).</a:t>
            </a:r>
          </a:p>
          <a:p>
            <a:r>
              <a:rPr lang="en-US" dirty="0" smtClean="0"/>
              <a:t>Dispersion becomes limiting factor.</a:t>
            </a:r>
          </a:p>
          <a:p>
            <a:r>
              <a:rPr lang="en-US" dirty="0" smtClean="0"/>
              <a:t>500 micron (sigma) photon position resolution is easy goal.</a:t>
            </a:r>
          </a:p>
          <a:p>
            <a:r>
              <a:rPr lang="en-US" dirty="0" smtClean="0"/>
              <a:t>~2.5 </a:t>
            </a:r>
            <a:r>
              <a:rPr lang="en-US" dirty="0" smtClean="0"/>
              <a:t>sigma separation at 60 </a:t>
            </a:r>
            <a:r>
              <a:rPr lang="en-US" dirty="0" err="1" smtClean="0"/>
              <a:t>GeV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45</a:t>
            </a:fld>
            <a:endParaRPr lang="en-US" altLang="ja-JP" dirty="0"/>
          </a:p>
        </p:txBody>
      </p:sp>
      <p:sp>
        <p:nvSpPr>
          <p:cNvPr id="6" name="TextBox 5"/>
          <p:cNvSpPr txBox="1"/>
          <p:nvPr/>
        </p:nvSpPr>
        <p:spPr>
          <a:xfrm>
            <a:off x="1842915" y="6484549"/>
            <a:ext cx="638668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Practical Limit:  Momentum Resolution more than RICH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24620" y="1186249"/>
            <a:ext cx="4623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NOTE:  Assumptions yield “worst case”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4171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" y="1334530"/>
            <a:ext cx="9026525" cy="5180570"/>
          </a:xfrm>
        </p:spPr>
        <p:txBody>
          <a:bodyPr/>
          <a:lstStyle/>
          <a:p>
            <a:r>
              <a:rPr lang="en-US" dirty="0" smtClean="0"/>
              <a:t>VERY successful sector test.</a:t>
            </a:r>
          </a:p>
          <a:p>
            <a:r>
              <a:rPr lang="en-US" dirty="0" smtClean="0"/>
              <a:t>All detectors worked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Analysis still in Progress.</a:t>
            </a:r>
          </a:p>
          <a:p>
            <a:r>
              <a:rPr lang="en-US" dirty="0" smtClean="0"/>
              <a:t>Multiple results will be suitable </a:t>
            </a:r>
            <a:r>
              <a:rPr lang="en-US" smtClean="0"/>
              <a:t>for publication.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46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23059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47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185078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Note: Take Care with Robust Fitting!!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753614"/>
            <a:ext cx="9026525" cy="2307543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Robust Fitting throws out some entries as “outliers”.</a:t>
            </a:r>
          </a:p>
          <a:p>
            <a:r>
              <a:rPr lang="en-US" dirty="0" smtClean="0"/>
              <a:t>The result is that it TRIES to make the results more circular.</a:t>
            </a:r>
          </a:p>
          <a:p>
            <a:r>
              <a:rPr lang="en-US" dirty="0" smtClean="0"/>
              <a:t>Since the hexagon plane itself contains “pseudo-circular” patterns, tight fitting criteria will introduce features in R.</a:t>
            </a:r>
          </a:p>
          <a:p>
            <a:r>
              <a:rPr lang="en-US" dirty="0" smtClean="0"/>
              <a:t>Here the </a:t>
            </a:r>
            <a:r>
              <a:rPr lang="en-US" dirty="0" err="1" smtClean="0"/>
              <a:t>Kaon</a:t>
            </a:r>
            <a:r>
              <a:rPr lang="en-US" dirty="0" smtClean="0"/>
              <a:t> forms a false doublet.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48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440" y="1080450"/>
            <a:ext cx="3664014" cy="24751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8041" y="2373154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Kaon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612" y="1921638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0036" y="1365456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 </a:t>
            </a:r>
            <a:r>
              <a:rPr lang="en-US" dirty="0" err="1" smtClean="0"/>
              <a:t>GeV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422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3800475" cy="35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Cherenkov Light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220227" y="2814473"/>
            <a:ext cx="9026525" cy="4061346"/>
          </a:xfrm>
          <a:blipFill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810" t="-1351" b="-300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92EEB-8DD6-499B-9E5D-856EAE868F5A}" type="slidenum">
              <a:rPr lang="en-US" altLang="ja-JP" smtClean="0"/>
              <a:pPr>
                <a:defRPr/>
              </a:pPr>
              <a:t>49</a:t>
            </a:fld>
            <a:endParaRPr lang="en-US" altLang="ja-JP" dirty="0"/>
          </a:p>
        </p:txBody>
      </p:sp>
      <p:pic>
        <p:nvPicPr>
          <p:cNvPr id="121862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250" y="612775"/>
            <a:ext cx="4138613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65375" y="801688"/>
            <a:ext cx="2052638" cy="64611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lIns="91436" tIns="45716" rIns="91436" bIns="45716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  <a:ea typeface="ＭＳ Ｐゴシック"/>
                <a:cs typeface="Arial" pitchFamily="34" charset="0"/>
              </a:rPr>
              <a:t>Cherenkov Angle determines </a:t>
            </a:r>
            <a:r>
              <a:rPr lang="en-US" dirty="0">
                <a:solidFill>
                  <a:srgbClr val="000000"/>
                </a:solidFill>
                <a:latin typeface="Symbol" pitchFamily="18" charset="2"/>
                <a:ea typeface="ＭＳ Ｐゴシック"/>
                <a:cs typeface="Arial" pitchFamily="34" charset="0"/>
              </a:rPr>
              <a:t>b</a:t>
            </a:r>
            <a:endParaRPr lang="en-US" dirty="0">
              <a:solidFill>
                <a:srgbClr val="000000"/>
              </a:solidFill>
              <a:ea typeface="ＭＳ Ｐゴシック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115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29323" y="2552146"/>
            <a:ext cx="5465636" cy="3601336"/>
          </a:xfrm>
          <a:prstGeom prst="rect">
            <a:avLst/>
          </a:prstGeom>
          <a:solidFill>
            <a:srgbClr val="314004"/>
          </a:solidFill>
          <a:ln w="9525" cap="flat">
            <a:solidFill>
              <a:srgbClr val="3465A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01885" y="231224"/>
            <a:ext cx="8341346" cy="483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695" tIns="35695" rIns="35695" bIns="35695"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2953" dirty="0">
                <a:solidFill>
                  <a:srgbClr val="000000"/>
                </a:solidFill>
                <a:latin typeface="Arial Narrow" panose="020B0606020202030204" pitchFamily="34" charset="0"/>
              </a:rPr>
              <a:t>The Idea</a:t>
            </a:r>
          </a:p>
        </p:txBody>
      </p:sp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573803" y="2724064"/>
            <a:ext cx="4976676" cy="3171542"/>
            <a:chOff x="514" y="2907"/>
            <a:chExt cx="4458" cy="2841"/>
          </a:xfrm>
        </p:grpSpPr>
        <p:sp>
          <p:nvSpPr>
            <p:cNvPr id="30724" name="Line 4"/>
            <p:cNvSpPr>
              <a:spLocks noChangeShapeType="1"/>
            </p:cNvSpPr>
            <p:nvPr/>
          </p:nvSpPr>
          <p:spPr bwMode="auto">
            <a:xfrm>
              <a:off x="1327" y="3604"/>
              <a:ext cx="2172" cy="0"/>
            </a:xfrm>
            <a:prstGeom prst="line">
              <a:avLst/>
            </a:prstGeom>
            <a:noFill/>
            <a:ln w="22320" cap="sq">
              <a:solidFill>
                <a:srgbClr val="FFFFFF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25" name="Line 5"/>
            <p:cNvSpPr>
              <a:spLocks noChangeShapeType="1"/>
            </p:cNvSpPr>
            <p:nvPr/>
          </p:nvSpPr>
          <p:spPr bwMode="auto">
            <a:xfrm>
              <a:off x="1405" y="4388"/>
              <a:ext cx="1981" cy="0"/>
            </a:xfrm>
            <a:prstGeom prst="line">
              <a:avLst/>
            </a:prstGeom>
            <a:noFill/>
            <a:ln w="38160" cap="rnd">
              <a:solidFill>
                <a:srgbClr val="AB1E9A"/>
              </a:solidFill>
              <a:prstDash val="dash"/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26" name="Line 6"/>
            <p:cNvSpPr>
              <a:spLocks noChangeShapeType="1"/>
            </p:cNvSpPr>
            <p:nvPr/>
          </p:nvSpPr>
          <p:spPr bwMode="auto">
            <a:xfrm>
              <a:off x="1405" y="4562"/>
              <a:ext cx="1981" cy="0"/>
            </a:xfrm>
            <a:prstGeom prst="line">
              <a:avLst/>
            </a:prstGeom>
            <a:noFill/>
            <a:ln w="38160" cap="rnd">
              <a:solidFill>
                <a:srgbClr val="AB1E9A"/>
              </a:solidFill>
              <a:prstDash val="dash"/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27" name="Line 7"/>
            <p:cNvSpPr>
              <a:spLocks noChangeShapeType="1"/>
            </p:cNvSpPr>
            <p:nvPr/>
          </p:nvSpPr>
          <p:spPr bwMode="auto">
            <a:xfrm>
              <a:off x="1405" y="4736"/>
              <a:ext cx="1981" cy="0"/>
            </a:xfrm>
            <a:prstGeom prst="line">
              <a:avLst/>
            </a:prstGeom>
            <a:noFill/>
            <a:ln w="38160" cap="rnd">
              <a:solidFill>
                <a:srgbClr val="AB1E9A"/>
              </a:solidFill>
              <a:prstDash val="dash"/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28" name="Line 8"/>
            <p:cNvSpPr>
              <a:spLocks noChangeShapeType="1"/>
            </p:cNvSpPr>
            <p:nvPr/>
          </p:nvSpPr>
          <p:spPr bwMode="auto">
            <a:xfrm>
              <a:off x="1510" y="4990"/>
              <a:ext cx="1876" cy="0"/>
            </a:xfrm>
            <a:prstGeom prst="line">
              <a:avLst/>
            </a:prstGeom>
            <a:noFill/>
            <a:ln w="38160" cap="sq">
              <a:solidFill>
                <a:srgbClr val="0070C0"/>
              </a:solidFill>
              <a:prstDash val="lgDash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29" name="Line 9"/>
            <p:cNvSpPr>
              <a:spLocks noChangeShapeType="1"/>
            </p:cNvSpPr>
            <p:nvPr/>
          </p:nvSpPr>
          <p:spPr bwMode="auto">
            <a:xfrm>
              <a:off x="1333" y="5018"/>
              <a:ext cx="2171" cy="0"/>
            </a:xfrm>
            <a:prstGeom prst="line">
              <a:avLst/>
            </a:prstGeom>
            <a:noFill/>
            <a:ln w="25560" cap="sq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cxnSp>
          <p:nvCxnSpPr>
            <p:cNvPr id="30730" name="AutoShape 10"/>
            <p:cNvCxnSpPr>
              <a:cxnSpLocks noChangeShapeType="1"/>
            </p:cNvCxnSpPr>
            <p:nvPr/>
          </p:nvCxnSpPr>
          <p:spPr bwMode="auto">
            <a:xfrm flipH="1">
              <a:off x="1109" y="2907"/>
              <a:ext cx="2747" cy="2525"/>
            </a:xfrm>
            <a:prstGeom prst="straightConnector1">
              <a:avLst/>
            </a:prstGeom>
            <a:noFill/>
            <a:ln w="19080" cap="sq">
              <a:solidFill>
                <a:srgbClr val="56C5FF"/>
              </a:solidFill>
              <a:prstDash val="dash"/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731" name="AutoShape 11"/>
            <p:cNvCxnSpPr>
              <a:cxnSpLocks noChangeShapeType="1"/>
            </p:cNvCxnSpPr>
            <p:nvPr/>
          </p:nvCxnSpPr>
          <p:spPr bwMode="auto">
            <a:xfrm flipH="1">
              <a:off x="2289" y="4121"/>
              <a:ext cx="256" cy="0"/>
            </a:xfrm>
            <a:prstGeom prst="straightConnector1">
              <a:avLst/>
            </a:prstGeom>
            <a:noFill/>
            <a:ln w="6480" cap="sq">
              <a:solidFill>
                <a:srgbClr val="FFFFFF"/>
              </a:solidFill>
              <a:prstDash val="sysDot"/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732" name="AutoShape 12"/>
            <p:cNvCxnSpPr>
              <a:cxnSpLocks noChangeShapeType="1"/>
            </p:cNvCxnSpPr>
            <p:nvPr/>
          </p:nvCxnSpPr>
          <p:spPr bwMode="auto">
            <a:xfrm flipH="1">
              <a:off x="2467" y="3947"/>
              <a:ext cx="256" cy="0"/>
            </a:xfrm>
            <a:prstGeom prst="straightConnector1">
              <a:avLst/>
            </a:prstGeom>
            <a:noFill/>
            <a:ln w="6480" cap="sq">
              <a:solidFill>
                <a:srgbClr val="FFFFFF"/>
              </a:solidFill>
              <a:prstDash val="sysDot"/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733" name="AutoShape 13"/>
            <p:cNvCxnSpPr>
              <a:cxnSpLocks noChangeShapeType="1"/>
            </p:cNvCxnSpPr>
            <p:nvPr/>
          </p:nvCxnSpPr>
          <p:spPr bwMode="auto">
            <a:xfrm flipH="1">
              <a:off x="2639" y="3859"/>
              <a:ext cx="256" cy="0"/>
            </a:xfrm>
            <a:prstGeom prst="straightConnector1">
              <a:avLst/>
            </a:prstGeom>
            <a:noFill/>
            <a:ln w="6480" cap="sq">
              <a:solidFill>
                <a:srgbClr val="FFFFFF"/>
              </a:solidFill>
              <a:prstDash val="sysDot"/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734" name="AutoShape 14"/>
            <p:cNvCxnSpPr>
              <a:cxnSpLocks noChangeShapeType="1"/>
            </p:cNvCxnSpPr>
            <p:nvPr/>
          </p:nvCxnSpPr>
          <p:spPr bwMode="auto">
            <a:xfrm flipH="1">
              <a:off x="2803" y="3663"/>
              <a:ext cx="256" cy="0"/>
            </a:xfrm>
            <a:prstGeom prst="straightConnector1">
              <a:avLst/>
            </a:prstGeom>
            <a:noFill/>
            <a:ln w="6480" cap="sq">
              <a:solidFill>
                <a:srgbClr val="FFFFFF"/>
              </a:solidFill>
              <a:prstDash val="sysDot"/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0735" name="Freeform 15"/>
            <p:cNvSpPr>
              <a:spLocks noChangeArrowheads="1"/>
            </p:cNvSpPr>
            <p:nvPr/>
          </p:nvSpPr>
          <p:spPr bwMode="auto">
            <a:xfrm>
              <a:off x="2566" y="4403"/>
              <a:ext cx="148" cy="543"/>
            </a:xfrm>
            <a:custGeom>
              <a:avLst/>
              <a:gdLst>
                <a:gd name="G0" fmla="+- 1 0 0"/>
                <a:gd name="G1" fmla="+- 21510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T0" fmla="*/ 28921 w 133791"/>
                <a:gd name="T1" fmla="*/ 0 h 479262"/>
                <a:gd name="T2" fmla="*/ 38414 w 133791"/>
                <a:gd name="T3" fmla="*/ 219125 h 479262"/>
                <a:gd name="T4" fmla="*/ 47908 w 133791"/>
                <a:gd name="T5" fmla="*/ 247707 h 479262"/>
                <a:gd name="T6" fmla="*/ 66895 w 133791"/>
                <a:gd name="T7" fmla="*/ 276288 h 479262"/>
                <a:gd name="T8" fmla="*/ 85883 w 133791"/>
                <a:gd name="T9" fmla="*/ 342979 h 479262"/>
                <a:gd name="T10" fmla="*/ 104870 w 133791"/>
                <a:gd name="T11" fmla="*/ 400142 h 479262"/>
                <a:gd name="T12" fmla="*/ 114364 w 133791"/>
                <a:gd name="T13" fmla="*/ 447778 h 479262"/>
                <a:gd name="T14" fmla="*/ 133351 w 133791"/>
                <a:gd name="T15" fmla="*/ 476359 h 479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791" h="479262">
                  <a:moveTo>
                    <a:pt x="29016" y="0"/>
                  </a:moveTo>
                  <a:cubicBezTo>
                    <a:pt x="0" y="87047"/>
                    <a:pt x="14106" y="31742"/>
                    <a:pt x="38541" y="219075"/>
                  </a:cubicBezTo>
                  <a:cubicBezTo>
                    <a:pt x="39840" y="229031"/>
                    <a:pt x="43576" y="238670"/>
                    <a:pt x="48066" y="247650"/>
                  </a:cubicBezTo>
                  <a:cubicBezTo>
                    <a:pt x="53186" y="257889"/>
                    <a:pt x="60766" y="266700"/>
                    <a:pt x="67116" y="276225"/>
                  </a:cubicBezTo>
                  <a:cubicBezTo>
                    <a:pt x="73466" y="298450"/>
                    <a:pt x="79368" y="320808"/>
                    <a:pt x="86166" y="342900"/>
                  </a:cubicBezTo>
                  <a:cubicBezTo>
                    <a:pt x="92071" y="362092"/>
                    <a:pt x="101278" y="380359"/>
                    <a:pt x="105216" y="400050"/>
                  </a:cubicBezTo>
                  <a:cubicBezTo>
                    <a:pt x="108391" y="415925"/>
                    <a:pt x="110814" y="431969"/>
                    <a:pt x="114741" y="447675"/>
                  </a:cubicBezTo>
                  <a:cubicBezTo>
                    <a:pt x="122638" y="479262"/>
                    <a:pt x="115058" y="476250"/>
                    <a:pt x="133791" y="47625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6" name="Freeform 16"/>
            <p:cNvSpPr>
              <a:spLocks noChangeArrowheads="1"/>
            </p:cNvSpPr>
            <p:nvPr/>
          </p:nvSpPr>
          <p:spPr bwMode="auto">
            <a:xfrm>
              <a:off x="2558" y="4357"/>
              <a:ext cx="100" cy="63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T0" fmla="*/ 6220 w 91935"/>
                <a:gd name="T1" fmla="*/ 20693 h 563623"/>
                <a:gd name="T2" fmla="*/ 34838 w 91935"/>
                <a:gd name="T3" fmla="*/ 115923 h 563623"/>
                <a:gd name="T4" fmla="*/ 44378 w 91935"/>
                <a:gd name="T5" fmla="*/ 154014 h 563623"/>
                <a:gd name="T6" fmla="*/ 63457 w 91935"/>
                <a:gd name="T7" fmla="*/ 201629 h 563623"/>
                <a:gd name="T8" fmla="*/ 92076 w 91935"/>
                <a:gd name="T9" fmla="*/ 296858 h 563623"/>
                <a:gd name="T10" fmla="*/ 72997 w 91935"/>
                <a:gd name="T11" fmla="*/ 353996 h 563623"/>
                <a:gd name="T12" fmla="*/ 34838 w 91935"/>
                <a:gd name="T13" fmla="*/ 411133 h 563623"/>
                <a:gd name="T14" fmla="*/ 15759 w 91935"/>
                <a:gd name="T15" fmla="*/ 563500 h 563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935" h="563623">
                  <a:moveTo>
                    <a:pt x="6210" y="20698"/>
                  </a:moveTo>
                  <a:cubicBezTo>
                    <a:pt x="28164" y="108515"/>
                    <a:pt x="0" y="0"/>
                    <a:pt x="34785" y="115948"/>
                  </a:cubicBezTo>
                  <a:cubicBezTo>
                    <a:pt x="38547" y="128487"/>
                    <a:pt x="40170" y="141629"/>
                    <a:pt x="44310" y="154048"/>
                  </a:cubicBezTo>
                  <a:cubicBezTo>
                    <a:pt x="49717" y="170268"/>
                    <a:pt x="57517" y="185605"/>
                    <a:pt x="63360" y="201673"/>
                  </a:cubicBezTo>
                  <a:cubicBezTo>
                    <a:pt x="81912" y="252690"/>
                    <a:pt x="80563" y="251436"/>
                    <a:pt x="91935" y="296923"/>
                  </a:cubicBezTo>
                  <a:cubicBezTo>
                    <a:pt x="85585" y="315973"/>
                    <a:pt x="84024" y="337365"/>
                    <a:pt x="72885" y="354073"/>
                  </a:cubicBezTo>
                  <a:lnTo>
                    <a:pt x="34785" y="411223"/>
                  </a:lnTo>
                  <a:cubicBezTo>
                    <a:pt x="9575" y="512065"/>
                    <a:pt x="15735" y="461241"/>
                    <a:pt x="15735" y="563623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7" name="Freeform 17"/>
            <p:cNvSpPr>
              <a:spLocks noChangeArrowheads="1"/>
            </p:cNvSpPr>
            <p:nvPr/>
          </p:nvSpPr>
          <p:spPr bwMode="auto">
            <a:xfrm>
              <a:off x="2511" y="4370"/>
              <a:ext cx="51" cy="643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36541 0 0"/>
                <a:gd name="G13" fmla="+- 8 0 0"/>
                <a:gd name="G14" fmla="sin 54736 G13"/>
                <a:gd name="G15" fmla="+- G0 0 10800"/>
                <a:gd name="G16" fmla="+- 8 0 0"/>
                <a:gd name="G17" fmla="cos G15 G16"/>
                <a:gd name="G18" fmla="+- G14 0 G17"/>
                <a:gd name="G19" fmla="*/ G18 65535 1"/>
                <a:gd name="G20" fmla="+- G19 10800 0"/>
                <a:gd name="G21" fmla="+- 1 0 0"/>
                <a:gd name="G22" fmla="+- 9104 0 0"/>
                <a:gd name="T0" fmla="*/ 28856 w 48734"/>
                <a:gd name="T1" fmla="*/ 0 h 566649"/>
                <a:gd name="T2" fmla="*/ 38474 w 48734"/>
                <a:gd name="T3" fmla="*/ 285763 h 566649"/>
                <a:gd name="T4" fmla="*/ 48093 w 48734"/>
                <a:gd name="T5" fmla="*/ 314339 h 566649"/>
                <a:gd name="T6" fmla="*/ 28856 w 48734"/>
                <a:gd name="T7" fmla="*/ 371492 h 566649"/>
                <a:gd name="T8" fmla="*/ 0 w 48734"/>
                <a:gd name="T9" fmla="*/ 495323 h 566649"/>
                <a:gd name="T10" fmla="*/ 0 w 48734"/>
                <a:gd name="T11" fmla="*/ 533424 h 566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734" h="566649">
                  <a:moveTo>
                    <a:pt x="28575" y="0"/>
                  </a:moveTo>
                  <a:cubicBezTo>
                    <a:pt x="31750" y="95250"/>
                    <a:pt x="32335" y="190622"/>
                    <a:pt x="38100" y="285750"/>
                  </a:cubicBezTo>
                  <a:cubicBezTo>
                    <a:pt x="38707" y="295772"/>
                    <a:pt x="48734" y="304346"/>
                    <a:pt x="47625" y="314325"/>
                  </a:cubicBezTo>
                  <a:cubicBezTo>
                    <a:pt x="45407" y="334283"/>
                    <a:pt x="34092" y="352167"/>
                    <a:pt x="28575" y="371475"/>
                  </a:cubicBezTo>
                  <a:cubicBezTo>
                    <a:pt x="13257" y="425087"/>
                    <a:pt x="9924" y="445681"/>
                    <a:pt x="0" y="495300"/>
                  </a:cubicBezTo>
                  <a:cubicBezTo>
                    <a:pt x="21890" y="560969"/>
                    <a:pt x="33249" y="566649"/>
                    <a:pt x="0" y="53340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8" name="Freeform 18"/>
            <p:cNvSpPr>
              <a:spLocks noChangeArrowheads="1"/>
            </p:cNvSpPr>
            <p:nvPr/>
          </p:nvSpPr>
          <p:spPr bwMode="auto">
            <a:xfrm>
              <a:off x="2457" y="4352"/>
              <a:ext cx="125" cy="647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*/ 1 0 51712"/>
                <a:gd name="G22" fmla="+- 1 0 0"/>
                <a:gd name="G23" fmla="+- 731 0 0"/>
                <a:gd name="G24" fmla="+- 1 0 0"/>
                <a:gd name="G25" fmla="+- 1 0 0"/>
                <a:gd name="G26" fmla="+- 1 0 0"/>
                <a:gd name="G27" fmla="+- 1 0 0"/>
                <a:gd name="T0" fmla="*/ 66782 w 114557"/>
                <a:gd name="T1" fmla="*/ 6698 h 570441"/>
                <a:gd name="T2" fmla="*/ 85790 w 114557"/>
                <a:gd name="T3" fmla="*/ 158940 h 570441"/>
                <a:gd name="T4" fmla="*/ 95294 w 114557"/>
                <a:gd name="T5" fmla="*/ 197001 h 570441"/>
                <a:gd name="T6" fmla="*/ 104797 w 114557"/>
                <a:gd name="T7" fmla="*/ 330213 h 570441"/>
                <a:gd name="T8" fmla="*/ 114301 w 114557"/>
                <a:gd name="T9" fmla="*/ 358758 h 570441"/>
                <a:gd name="T10" fmla="*/ 85790 w 114557"/>
                <a:gd name="T11" fmla="*/ 434879 h 570441"/>
                <a:gd name="T12" fmla="*/ 66782 w 114557"/>
                <a:gd name="T13" fmla="*/ 472940 h 570441"/>
                <a:gd name="T14" fmla="*/ 256 w 114557"/>
                <a:gd name="T15" fmla="*/ 511000 h 570441"/>
                <a:gd name="T16" fmla="*/ 57279 w 114557"/>
                <a:gd name="T17" fmla="*/ 549061 h 570441"/>
                <a:gd name="T18" fmla="*/ 95294 w 114557"/>
                <a:gd name="T19" fmla="*/ 568091 h 570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557" h="570441">
                  <a:moveTo>
                    <a:pt x="66932" y="6705"/>
                  </a:moveTo>
                  <a:cubicBezTo>
                    <a:pt x="91591" y="80681"/>
                    <a:pt x="67264" y="0"/>
                    <a:pt x="85982" y="159105"/>
                  </a:cubicBezTo>
                  <a:cubicBezTo>
                    <a:pt x="87512" y="172106"/>
                    <a:pt x="92332" y="184505"/>
                    <a:pt x="95507" y="197205"/>
                  </a:cubicBezTo>
                  <a:cubicBezTo>
                    <a:pt x="98682" y="241655"/>
                    <a:pt x="99825" y="286297"/>
                    <a:pt x="105032" y="330555"/>
                  </a:cubicBezTo>
                  <a:cubicBezTo>
                    <a:pt x="106205" y="340526"/>
                    <a:pt x="114557" y="349090"/>
                    <a:pt x="114557" y="359130"/>
                  </a:cubicBezTo>
                  <a:cubicBezTo>
                    <a:pt x="114557" y="407293"/>
                    <a:pt x="105690" y="400842"/>
                    <a:pt x="85982" y="435330"/>
                  </a:cubicBezTo>
                  <a:cubicBezTo>
                    <a:pt x="78937" y="447658"/>
                    <a:pt x="76173" y="462649"/>
                    <a:pt x="66932" y="473430"/>
                  </a:cubicBezTo>
                  <a:cubicBezTo>
                    <a:pt x="43866" y="500340"/>
                    <a:pt x="29304" y="501848"/>
                    <a:pt x="257" y="511530"/>
                  </a:cubicBezTo>
                  <a:cubicBezTo>
                    <a:pt x="33740" y="561755"/>
                    <a:pt x="0" y="525027"/>
                    <a:pt x="57407" y="549630"/>
                  </a:cubicBezTo>
                  <a:cubicBezTo>
                    <a:pt x="105966" y="570441"/>
                    <a:pt x="69724" y="568680"/>
                    <a:pt x="95507" y="56868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9" name="Freeform 19"/>
            <p:cNvSpPr>
              <a:spLocks noChangeArrowheads="1"/>
            </p:cNvSpPr>
            <p:nvPr/>
          </p:nvSpPr>
          <p:spPr bwMode="auto">
            <a:xfrm>
              <a:off x="2555" y="4321"/>
              <a:ext cx="93" cy="686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882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T0" fmla="*/ 28315 w 86513"/>
                <a:gd name="T1" fmla="*/ 4580 h 604654"/>
                <a:gd name="T2" fmla="*/ 47192 w 86513"/>
                <a:gd name="T3" fmla="*/ 204643 h 604654"/>
                <a:gd name="T4" fmla="*/ 56630 w 86513"/>
                <a:gd name="T5" fmla="*/ 252277 h 604654"/>
                <a:gd name="T6" fmla="*/ 37753 w 86513"/>
                <a:gd name="T7" fmla="*/ 290385 h 604654"/>
                <a:gd name="T8" fmla="*/ 18877 w 86513"/>
                <a:gd name="T9" fmla="*/ 318965 h 604654"/>
                <a:gd name="T10" fmla="*/ 9438 w 86513"/>
                <a:gd name="T11" fmla="*/ 366599 h 604654"/>
                <a:gd name="T12" fmla="*/ 0 w 86513"/>
                <a:gd name="T13" fmla="*/ 395180 h 604654"/>
                <a:gd name="T14" fmla="*/ 18877 w 86513"/>
                <a:gd name="T15" fmla="*/ 461868 h 604654"/>
                <a:gd name="T16" fmla="*/ 75507 w 86513"/>
                <a:gd name="T17" fmla="*/ 509502 h 604654"/>
                <a:gd name="T18" fmla="*/ 84945 w 86513"/>
                <a:gd name="T19" fmla="*/ 604770 h 604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513" h="604654">
                  <a:moveTo>
                    <a:pt x="28575" y="4579"/>
                  </a:moveTo>
                  <a:cubicBezTo>
                    <a:pt x="57553" y="91512"/>
                    <a:pt x="29833" y="0"/>
                    <a:pt x="47625" y="204604"/>
                  </a:cubicBezTo>
                  <a:cubicBezTo>
                    <a:pt x="49027" y="220733"/>
                    <a:pt x="53975" y="236354"/>
                    <a:pt x="57150" y="252229"/>
                  </a:cubicBezTo>
                  <a:cubicBezTo>
                    <a:pt x="50800" y="264929"/>
                    <a:pt x="45145" y="278001"/>
                    <a:pt x="38100" y="290329"/>
                  </a:cubicBezTo>
                  <a:cubicBezTo>
                    <a:pt x="32420" y="300268"/>
                    <a:pt x="23070" y="308185"/>
                    <a:pt x="19050" y="318904"/>
                  </a:cubicBezTo>
                  <a:cubicBezTo>
                    <a:pt x="13366" y="334063"/>
                    <a:pt x="13452" y="350823"/>
                    <a:pt x="9525" y="366529"/>
                  </a:cubicBezTo>
                  <a:cubicBezTo>
                    <a:pt x="7090" y="376269"/>
                    <a:pt x="3175" y="385579"/>
                    <a:pt x="0" y="395104"/>
                  </a:cubicBezTo>
                  <a:cubicBezTo>
                    <a:pt x="1270" y="400185"/>
                    <a:pt x="13584" y="453580"/>
                    <a:pt x="19050" y="461779"/>
                  </a:cubicBezTo>
                  <a:cubicBezTo>
                    <a:pt x="33718" y="483781"/>
                    <a:pt x="55115" y="495347"/>
                    <a:pt x="76200" y="509404"/>
                  </a:cubicBezTo>
                  <a:cubicBezTo>
                    <a:pt x="86513" y="591905"/>
                    <a:pt x="85725" y="560006"/>
                    <a:pt x="85725" y="604654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0" name="Freeform 20"/>
            <p:cNvSpPr>
              <a:spLocks noChangeArrowheads="1"/>
            </p:cNvSpPr>
            <p:nvPr/>
          </p:nvSpPr>
          <p:spPr bwMode="auto">
            <a:xfrm>
              <a:off x="2119" y="4403"/>
              <a:ext cx="148" cy="54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7491 0 0"/>
                <a:gd name="T0" fmla="*/ 133351 w 133350"/>
                <a:gd name="T1" fmla="*/ 0 h 476250"/>
                <a:gd name="T2" fmla="*/ 123826 w 133350"/>
                <a:gd name="T3" fmla="*/ 171431 h 476250"/>
                <a:gd name="T4" fmla="*/ 104776 w 133350"/>
                <a:gd name="T5" fmla="*/ 209527 h 476250"/>
                <a:gd name="T6" fmla="*/ 95251 w 133350"/>
                <a:gd name="T7" fmla="*/ 247622 h 476250"/>
                <a:gd name="T8" fmla="*/ 76201 w 133350"/>
                <a:gd name="T9" fmla="*/ 276194 h 476250"/>
                <a:gd name="T10" fmla="*/ 57150 w 133350"/>
                <a:gd name="T11" fmla="*/ 333338 h 476250"/>
                <a:gd name="T12" fmla="*/ 19050 w 133350"/>
                <a:gd name="T13" fmla="*/ 419053 h 476250"/>
                <a:gd name="T14" fmla="*/ 9525 w 133350"/>
                <a:gd name="T15" fmla="*/ 447625 h 476250"/>
                <a:gd name="T16" fmla="*/ 0 w 133350"/>
                <a:gd name="T17" fmla="*/ 476197 h 476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350" h="476250">
                  <a:moveTo>
                    <a:pt x="133350" y="0"/>
                  </a:moveTo>
                  <a:cubicBezTo>
                    <a:pt x="130175" y="57150"/>
                    <a:pt x="131559" y="114737"/>
                    <a:pt x="123825" y="171450"/>
                  </a:cubicBezTo>
                  <a:cubicBezTo>
                    <a:pt x="121907" y="185519"/>
                    <a:pt x="109761" y="196255"/>
                    <a:pt x="104775" y="209550"/>
                  </a:cubicBezTo>
                  <a:cubicBezTo>
                    <a:pt x="100178" y="221807"/>
                    <a:pt x="100407" y="235618"/>
                    <a:pt x="95250" y="247650"/>
                  </a:cubicBezTo>
                  <a:cubicBezTo>
                    <a:pt x="90741" y="258172"/>
                    <a:pt x="80849" y="265764"/>
                    <a:pt x="76200" y="276225"/>
                  </a:cubicBezTo>
                  <a:cubicBezTo>
                    <a:pt x="68045" y="294575"/>
                    <a:pt x="68289" y="316667"/>
                    <a:pt x="57150" y="333375"/>
                  </a:cubicBezTo>
                  <a:cubicBezTo>
                    <a:pt x="26961" y="378658"/>
                    <a:pt x="41720" y="351090"/>
                    <a:pt x="19050" y="419100"/>
                  </a:cubicBezTo>
                  <a:lnTo>
                    <a:pt x="9525" y="447675"/>
                  </a:lnTo>
                  <a:lnTo>
                    <a:pt x="0" y="476250"/>
                  </a:ln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1" name="Freeform 21"/>
            <p:cNvSpPr>
              <a:spLocks noChangeArrowheads="1"/>
            </p:cNvSpPr>
            <p:nvPr/>
          </p:nvSpPr>
          <p:spPr bwMode="auto">
            <a:xfrm>
              <a:off x="2228" y="4424"/>
              <a:ext cx="29" cy="518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T0" fmla="*/ 0 w 30186"/>
                <a:gd name="T1" fmla="*/ 0 h 457200"/>
                <a:gd name="T2" fmla="*/ 9518 w 30186"/>
                <a:gd name="T3" fmla="*/ 361910 h 457200"/>
                <a:gd name="T4" fmla="*/ 28553 w 30186"/>
                <a:gd name="T5" fmla="*/ 409529 h 457200"/>
                <a:gd name="T6" fmla="*/ 19035 w 30186"/>
                <a:gd name="T7" fmla="*/ 457149 h 457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186" h="457200">
                  <a:moveTo>
                    <a:pt x="0" y="0"/>
                  </a:moveTo>
                  <a:cubicBezTo>
                    <a:pt x="3175" y="120650"/>
                    <a:pt x="1125" y="241551"/>
                    <a:pt x="9525" y="361950"/>
                  </a:cubicBezTo>
                  <a:cubicBezTo>
                    <a:pt x="10715" y="379006"/>
                    <a:pt x="26874" y="392562"/>
                    <a:pt x="28575" y="409575"/>
                  </a:cubicBezTo>
                  <a:cubicBezTo>
                    <a:pt x="30186" y="425684"/>
                    <a:pt x="19050" y="457200"/>
                    <a:pt x="19050" y="45720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2" name="Freeform 22"/>
            <p:cNvSpPr>
              <a:spLocks noChangeArrowheads="1"/>
            </p:cNvSpPr>
            <p:nvPr/>
          </p:nvSpPr>
          <p:spPr bwMode="auto">
            <a:xfrm>
              <a:off x="2163" y="4468"/>
              <a:ext cx="158" cy="54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43005 0 0"/>
                <a:gd name="G25" fmla="+- 54453 0 0"/>
                <a:gd name="G26" fmla="+- 17491 0 0"/>
                <a:gd name="T0" fmla="*/ 85726 w 142875"/>
                <a:gd name="T1" fmla="*/ 0 h 476250"/>
                <a:gd name="T2" fmla="*/ 95251 w 142875"/>
                <a:gd name="T3" fmla="*/ 57144 h 476250"/>
                <a:gd name="T4" fmla="*/ 104776 w 142875"/>
                <a:gd name="T5" fmla="*/ 104763 h 476250"/>
                <a:gd name="T6" fmla="*/ 123826 w 142875"/>
                <a:gd name="T7" fmla="*/ 247622 h 476250"/>
                <a:gd name="T8" fmla="*/ 142876 w 142875"/>
                <a:gd name="T9" fmla="*/ 276194 h 476250"/>
                <a:gd name="T10" fmla="*/ 123826 w 142875"/>
                <a:gd name="T11" fmla="*/ 333338 h 476250"/>
                <a:gd name="T12" fmla="*/ 85726 w 142875"/>
                <a:gd name="T13" fmla="*/ 342862 h 476250"/>
                <a:gd name="T14" fmla="*/ 57150 w 142875"/>
                <a:gd name="T15" fmla="*/ 361910 h 476250"/>
                <a:gd name="T16" fmla="*/ 19050 w 142875"/>
                <a:gd name="T17" fmla="*/ 419053 h 476250"/>
                <a:gd name="T18" fmla="*/ 0 w 142875"/>
                <a:gd name="T19" fmla="*/ 447625 h 476250"/>
                <a:gd name="T20" fmla="*/ 0 w 142875"/>
                <a:gd name="T21" fmla="*/ 476197 h 476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875" h="476250">
                  <a:moveTo>
                    <a:pt x="85725" y="0"/>
                  </a:moveTo>
                  <a:cubicBezTo>
                    <a:pt x="88900" y="19050"/>
                    <a:pt x="91795" y="38149"/>
                    <a:pt x="95250" y="57150"/>
                  </a:cubicBezTo>
                  <a:cubicBezTo>
                    <a:pt x="98146" y="73078"/>
                    <a:pt x="102883" y="88697"/>
                    <a:pt x="104775" y="104775"/>
                  </a:cubicBezTo>
                  <a:cubicBezTo>
                    <a:pt x="108049" y="132603"/>
                    <a:pt x="104071" y="208141"/>
                    <a:pt x="123825" y="247650"/>
                  </a:cubicBezTo>
                  <a:cubicBezTo>
                    <a:pt x="128945" y="257889"/>
                    <a:pt x="136525" y="266700"/>
                    <a:pt x="142875" y="276225"/>
                  </a:cubicBezTo>
                  <a:cubicBezTo>
                    <a:pt x="136525" y="295275"/>
                    <a:pt x="136893" y="318129"/>
                    <a:pt x="123825" y="333375"/>
                  </a:cubicBezTo>
                  <a:cubicBezTo>
                    <a:pt x="115306" y="343314"/>
                    <a:pt x="97757" y="337743"/>
                    <a:pt x="85725" y="342900"/>
                  </a:cubicBezTo>
                  <a:cubicBezTo>
                    <a:pt x="75203" y="347409"/>
                    <a:pt x="66675" y="355600"/>
                    <a:pt x="57150" y="361950"/>
                  </a:cubicBezTo>
                  <a:lnTo>
                    <a:pt x="19050" y="419100"/>
                  </a:lnTo>
                  <a:cubicBezTo>
                    <a:pt x="12700" y="428625"/>
                    <a:pt x="0" y="436227"/>
                    <a:pt x="0" y="447675"/>
                  </a:cubicBezTo>
                  <a:lnTo>
                    <a:pt x="0" y="476250"/>
                  </a:ln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3" name="Freeform 23"/>
            <p:cNvSpPr>
              <a:spLocks noChangeArrowheads="1"/>
            </p:cNvSpPr>
            <p:nvPr/>
          </p:nvSpPr>
          <p:spPr bwMode="auto">
            <a:xfrm>
              <a:off x="2185" y="4512"/>
              <a:ext cx="126" cy="442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T0" fmla="*/ 0 w 114300"/>
                <a:gd name="T1" fmla="*/ 0 h 390525"/>
                <a:gd name="T2" fmla="*/ 38100 w 114300"/>
                <a:gd name="T3" fmla="*/ 180955 h 390525"/>
                <a:gd name="T4" fmla="*/ 57151 w 114300"/>
                <a:gd name="T5" fmla="*/ 209527 h 390525"/>
                <a:gd name="T6" fmla="*/ 66676 w 114300"/>
                <a:gd name="T7" fmla="*/ 257147 h 390525"/>
                <a:gd name="T8" fmla="*/ 95251 w 114300"/>
                <a:gd name="T9" fmla="*/ 295242 h 390525"/>
                <a:gd name="T10" fmla="*/ 114301 w 114300"/>
                <a:gd name="T11" fmla="*/ 333338 h 390525"/>
                <a:gd name="T12" fmla="*/ 104776 w 114300"/>
                <a:gd name="T13" fmla="*/ 390482 h 390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300" h="390525">
                  <a:moveTo>
                    <a:pt x="0" y="0"/>
                  </a:moveTo>
                  <a:cubicBezTo>
                    <a:pt x="12700" y="60325"/>
                    <a:pt x="21880" y="121500"/>
                    <a:pt x="38100" y="180975"/>
                  </a:cubicBezTo>
                  <a:cubicBezTo>
                    <a:pt x="41112" y="192019"/>
                    <a:pt x="53130" y="198831"/>
                    <a:pt x="57150" y="209550"/>
                  </a:cubicBezTo>
                  <a:cubicBezTo>
                    <a:pt x="62834" y="224709"/>
                    <a:pt x="60100" y="242381"/>
                    <a:pt x="66675" y="257175"/>
                  </a:cubicBezTo>
                  <a:cubicBezTo>
                    <a:pt x="73122" y="271682"/>
                    <a:pt x="86836" y="281813"/>
                    <a:pt x="95250" y="295275"/>
                  </a:cubicBezTo>
                  <a:cubicBezTo>
                    <a:pt x="102775" y="307316"/>
                    <a:pt x="107950" y="320675"/>
                    <a:pt x="114300" y="333375"/>
                  </a:cubicBezTo>
                  <a:cubicBezTo>
                    <a:pt x="104152" y="384113"/>
                    <a:pt x="104775" y="364811"/>
                    <a:pt x="104775" y="3905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4" name="Freeform 24"/>
            <p:cNvSpPr>
              <a:spLocks noChangeArrowheads="1"/>
            </p:cNvSpPr>
            <p:nvPr/>
          </p:nvSpPr>
          <p:spPr bwMode="auto">
            <a:xfrm>
              <a:off x="2076" y="4446"/>
              <a:ext cx="158" cy="52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7966 0 0"/>
                <a:gd name="G24" fmla="+- 7966 0 0"/>
                <a:gd name="T0" fmla="*/ 142876 w 142875"/>
                <a:gd name="T1" fmla="*/ 0 h 466725"/>
                <a:gd name="T2" fmla="*/ 133351 w 142875"/>
                <a:gd name="T3" fmla="*/ 228575 h 466725"/>
                <a:gd name="T4" fmla="*/ 114301 w 142875"/>
                <a:gd name="T5" fmla="*/ 304766 h 466725"/>
                <a:gd name="T6" fmla="*/ 85726 w 142875"/>
                <a:gd name="T7" fmla="*/ 323814 h 466725"/>
                <a:gd name="T8" fmla="*/ 76201 w 142875"/>
                <a:gd name="T9" fmla="*/ 361910 h 466725"/>
                <a:gd name="T10" fmla="*/ 85726 w 142875"/>
                <a:gd name="T11" fmla="*/ 390481 h 466725"/>
                <a:gd name="T12" fmla="*/ 57150 w 142875"/>
                <a:gd name="T13" fmla="*/ 428577 h 466725"/>
                <a:gd name="T14" fmla="*/ 38100 w 142875"/>
                <a:gd name="T15" fmla="*/ 457149 h 466725"/>
                <a:gd name="T16" fmla="*/ 0 w 142875"/>
                <a:gd name="T17" fmla="*/ 466673 h 466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875" h="466725">
                  <a:moveTo>
                    <a:pt x="142875" y="0"/>
                  </a:moveTo>
                  <a:cubicBezTo>
                    <a:pt x="139700" y="76200"/>
                    <a:pt x="138597" y="152515"/>
                    <a:pt x="133350" y="228600"/>
                  </a:cubicBezTo>
                  <a:cubicBezTo>
                    <a:pt x="133216" y="230547"/>
                    <a:pt x="121899" y="295301"/>
                    <a:pt x="114300" y="304800"/>
                  </a:cubicBezTo>
                  <a:cubicBezTo>
                    <a:pt x="107149" y="313739"/>
                    <a:pt x="95250" y="317500"/>
                    <a:pt x="85725" y="323850"/>
                  </a:cubicBezTo>
                  <a:cubicBezTo>
                    <a:pt x="82550" y="336550"/>
                    <a:pt x="76200" y="348859"/>
                    <a:pt x="76200" y="361950"/>
                  </a:cubicBezTo>
                  <a:cubicBezTo>
                    <a:pt x="76200" y="371990"/>
                    <a:pt x="88483" y="380871"/>
                    <a:pt x="85725" y="390525"/>
                  </a:cubicBezTo>
                  <a:cubicBezTo>
                    <a:pt x="81364" y="405789"/>
                    <a:pt x="66377" y="415707"/>
                    <a:pt x="57150" y="428625"/>
                  </a:cubicBezTo>
                  <a:cubicBezTo>
                    <a:pt x="50496" y="437940"/>
                    <a:pt x="47625" y="450850"/>
                    <a:pt x="38100" y="457200"/>
                  </a:cubicBezTo>
                  <a:cubicBezTo>
                    <a:pt x="27208" y="464462"/>
                    <a:pt x="0" y="466725"/>
                    <a:pt x="0" y="4667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5" name="Freeform 25"/>
            <p:cNvSpPr>
              <a:spLocks noChangeArrowheads="1"/>
            </p:cNvSpPr>
            <p:nvPr/>
          </p:nvSpPr>
          <p:spPr bwMode="auto">
            <a:xfrm>
              <a:off x="2041" y="4452"/>
              <a:ext cx="180" cy="498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G32" fmla="+- 45690 0 0"/>
                <a:gd name="G33" fmla="+- 45690 0 0"/>
                <a:gd name="T0" fmla="*/ 161926 w 160935"/>
                <a:gd name="T1" fmla="*/ 0 h 438912"/>
                <a:gd name="T2" fmla="*/ 132485 w 160935"/>
                <a:gd name="T3" fmla="*/ 36641 h 438912"/>
                <a:gd name="T4" fmla="*/ 103044 w 160935"/>
                <a:gd name="T5" fmla="*/ 117250 h 438912"/>
                <a:gd name="T6" fmla="*/ 80964 w 160935"/>
                <a:gd name="T7" fmla="*/ 161220 h 438912"/>
                <a:gd name="T8" fmla="*/ 51522 w 160935"/>
                <a:gd name="T9" fmla="*/ 219844 h 438912"/>
                <a:gd name="T10" fmla="*/ 66242 w 160935"/>
                <a:gd name="T11" fmla="*/ 271142 h 438912"/>
                <a:gd name="T12" fmla="*/ 103044 w 160935"/>
                <a:gd name="T13" fmla="*/ 329766 h 438912"/>
                <a:gd name="T14" fmla="*/ 80964 w 160935"/>
                <a:gd name="T15" fmla="*/ 344423 h 438912"/>
                <a:gd name="T16" fmla="*/ 66242 w 160935"/>
                <a:gd name="T17" fmla="*/ 366407 h 438912"/>
                <a:gd name="T18" fmla="*/ 44162 w 160935"/>
                <a:gd name="T19" fmla="*/ 395719 h 438912"/>
                <a:gd name="T20" fmla="*/ 29441 w 160935"/>
                <a:gd name="T21" fmla="*/ 417704 h 438912"/>
                <a:gd name="T22" fmla="*/ 0 w 160935"/>
                <a:gd name="T23" fmla="*/ 439688 h 438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935" h="438912">
                  <a:moveTo>
                    <a:pt x="160935" y="0"/>
                  </a:moveTo>
                  <a:cubicBezTo>
                    <a:pt x="151181" y="12192"/>
                    <a:pt x="137824" y="22225"/>
                    <a:pt x="131674" y="36576"/>
                  </a:cubicBezTo>
                  <a:cubicBezTo>
                    <a:pt x="89343" y="135349"/>
                    <a:pt x="140980" y="78478"/>
                    <a:pt x="102413" y="117043"/>
                  </a:cubicBezTo>
                  <a:cubicBezTo>
                    <a:pt x="95098" y="131674"/>
                    <a:pt x="88301" y="146575"/>
                    <a:pt x="80468" y="160935"/>
                  </a:cubicBezTo>
                  <a:cubicBezTo>
                    <a:pt x="50852" y="215233"/>
                    <a:pt x="65027" y="177997"/>
                    <a:pt x="51207" y="219456"/>
                  </a:cubicBezTo>
                  <a:cubicBezTo>
                    <a:pt x="56084" y="236525"/>
                    <a:pt x="57898" y="254785"/>
                    <a:pt x="65837" y="270663"/>
                  </a:cubicBezTo>
                  <a:cubicBezTo>
                    <a:pt x="125475" y="389940"/>
                    <a:pt x="77538" y="254558"/>
                    <a:pt x="102413" y="329184"/>
                  </a:cubicBezTo>
                  <a:cubicBezTo>
                    <a:pt x="95098" y="334061"/>
                    <a:pt x="86685" y="337598"/>
                    <a:pt x="80468" y="343815"/>
                  </a:cubicBezTo>
                  <a:cubicBezTo>
                    <a:pt x="74251" y="350032"/>
                    <a:pt x="70947" y="358606"/>
                    <a:pt x="65837" y="365760"/>
                  </a:cubicBezTo>
                  <a:cubicBezTo>
                    <a:pt x="58751" y="375681"/>
                    <a:pt x="50978" y="385100"/>
                    <a:pt x="43892" y="395021"/>
                  </a:cubicBezTo>
                  <a:cubicBezTo>
                    <a:pt x="38782" y="402175"/>
                    <a:pt x="35478" y="410750"/>
                    <a:pt x="29261" y="416967"/>
                  </a:cubicBezTo>
                  <a:cubicBezTo>
                    <a:pt x="20640" y="425588"/>
                    <a:pt x="0" y="438912"/>
                    <a:pt x="0" y="438912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6" name="Freeform 26"/>
            <p:cNvSpPr>
              <a:spLocks noChangeArrowheads="1"/>
            </p:cNvSpPr>
            <p:nvPr/>
          </p:nvSpPr>
          <p:spPr bwMode="auto">
            <a:xfrm>
              <a:off x="2081" y="4493"/>
              <a:ext cx="173" cy="498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6 0 0"/>
                <a:gd name="G31" fmla="+- 21451 0 0"/>
                <a:gd name="G32" fmla="+- 1 0 0"/>
                <a:gd name="G33" fmla="+- 1 0 0"/>
                <a:gd name="T0" fmla="*/ 155576 w 155162"/>
                <a:gd name="T1" fmla="*/ 0 h 438912"/>
                <a:gd name="T2" fmla="*/ 133571 w 155162"/>
                <a:gd name="T3" fmla="*/ 73282 h 438912"/>
                <a:gd name="T4" fmla="*/ 104232 w 155162"/>
                <a:gd name="T5" fmla="*/ 87938 h 438912"/>
                <a:gd name="T6" fmla="*/ 96898 w 155162"/>
                <a:gd name="T7" fmla="*/ 139235 h 438912"/>
                <a:gd name="T8" fmla="*/ 89563 w 155162"/>
                <a:gd name="T9" fmla="*/ 161220 h 438912"/>
                <a:gd name="T10" fmla="*/ 82229 w 155162"/>
                <a:gd name="T11" fmla="*/ 219845 h 438912"/>
                <a:gd name="T12" fmla="*/ 67559 w 155162"/>
                <a:gd name="T13" fmla="*/ 256485 h 438912"/>
                <a:gd name="T14" fmla="*/ 45555 w 155162"/>
                <a:gd name="T15" fmla="*/ 351752 h 438912"/>
                <a:gd name="T16" fmla="*/ 38220 w 155162"/>
                <a:gd name="T17" fmla="*/ 373735 h 438912"/>
                <a:gd name="T18" fmla="*/ 16216 w 155162"/>
                <a:gd name="T19" fmla="*/ 381064 h 438912"/>
                <a:gd name="T20" fmla="*/ 1546 w 155162"/>
                <a:gd name="T21" fmla="*/ 403048 h 438912"/>
                <a:gd name="T22" fmla="*/ 8882 w 155162"/>
                <a:gd name="T23" fmla="*/ 439689 h 438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5162" h="438912">
                  <a:moveTo>
                    <a:pt x="155162" y="0"/>
                  </a:moveTo>
                  <a:cubicBezTo>
                    <a:pt x="151363" y="15193"/>
                    <a:pt x="139892" y="64250"/>
                    <a:pt x="133216" y="73152"/>
                  </a:cubicBezTo>
                  <a:cubicBezTo>
                    <a:pt x="126673" y="81876"/>
                    <a:pt x="113709" y="82906"/>
                    <a:pt x="103955" y="87783"/>
                  </a:cubicBezTo>
                  <a:cubicBezTo>
                    <a:pt x="101517" y="104852"/>
                    <a:pt x="100021" y="122082"/>
                    <a:pt x="96640" y="138989"/>
                  </a:cubicBezTo>
                  <a:cubicBezTo>
                    <a:pt x="95128" y="146550"/>
                    <a:pt x="90704" y="153348"/>
                    <a:pt x="89325" y="160935"/>
                  </a:cubicBezTo>
                  <a:cubicBezTo>
                    <a:pt x="85808" y="180277"/>
                    <a:pt x="86431" y="200301"/>
                    <a:pt x="82010" y="219456"/>
                  </a:cubicBezTo>
                  <a:cubicBezTo>
                    <a:pt x="79057" y="232251"/>
                    <a:pt x="70893" y="243380"/>
                    <a:pt x="67379" y="256032"/>
                  </a:cubicBezTo>
                  <a:cubicBezTo>
                    <a:pt x="58672" y="287378"/>
                    <a:pt x="53324" y="319569"/>
                    <a:pt x="45434" y="351130"/>
                  </a:cubicBezTo>
                  <a:cubicBezTo>
                    <a:pt x="43564" y="358611"/>
                    <a:pt x="43570" y="367623"/>
                    <a:pt x="38118" y="373075"/>
                  </a:cubicBezTo>
                  <a:cubicBezTo>
                    <a:pt x="32666" y="378527"/>
                    <a:pt x="23488" y="377952"/>
                    <a:pt x="16173" y="380391"/>
                  </a:cubicBezTo>
                  <a:cubicBezTo>
                    <a:pt x="11296" y="387706"/>
                    <a:pt x="2632" y="393612"/>
                    <a:pt x="1542" y="402336"/>
                  </a:cubicBezTo>
                  <a:cubicBezTo>
                    <a:pt x="0" y="414673"/>
                    <a:pt x="8858" y="438912"/>
                    <a:pt x="8858" y="438912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7" name="Freeform 27"/>
            <p:cNvSpPr>
              <a:spLocks noChangeArrowheads="1"/>
            </p:cNvSpPr>
            <p:nvPr/>
          </p:nvSpPr>
          <p:spPr bwMode="auto">
            <a:xfrm>
              <a:off x="2067" y="4486"/>
              <a:ext cx="155" cy="48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G32" fmla="+- 1 0 0"/>
                <a:gd name="G33" fmla="+- 1 0 0"/>
                <a:gd name="G34" fmla="+- 1 0 0"/>
                <a:gd name="G35" fmla="+- 14653 0 0"/>
                <a:gd name="G36" fmla="+- 23445 0 0"/>
                <a:gd name="G37" fmla="+- 48312 0 0"/>
                <a:gd name="G38" fmla="+- 1 0 0"/>
                <a:gd name="G39" fmla="+- 1 0 0"/>
                <a:gd name="G40" fmla="+- 1 0 0"/>
                <a:gd name="T0" fmla="*/ 139701 w 138989"/>
                <a:gd name="T1" fmla="*/ 0 h 424282"/>
                <a:gd name="T2" fmla="*/ 117643 w 138989"/>
                <a:gd name="T3" fmla="*/ 21922 h 424282"/>
                <a:gd name="T4" fmla="*/ 110290 w 138989"/>
                <a:gd name="T5" fmla="*/ 51150 h 424282"/>
                <a:gd name="T6" fmla="*/ 73527 w 138989"/>
                <a:gd name="T7" fmla="*/ 102301 h 424282"/>
                <a:gd name="T8" fmla="*/ 58822 w 138989"/>
                <a:gd name="T9" fmla="*/ 124221 h 424282"/>
                <a:gd name="T10" fmla="*/ 36763 w 138989"/>
                <a:gd name="T11" fmla="*/ 131529 h 424282"/>
                <a:gd name="T12" fmla="*/ 36763 w 138989"/>
                <a:gd name="T13" fmla="*/ 204601 h 424282"/>
                <a:gd name="T14" fmla="*/ 58822 w 138989"/>
                <a:gd name="T15" fmla="*/ 233829 h 424282"/>
                <a:gd name="T16" fmla="*/ 51468 w 138989"/>
                <a:gd name="T17" fmla="*/ 255751 h 424282"/>
                <a:gd name="T18" fmla="*/ 44116 w 138989"/>
                <a:gd name="T19" fmla="*/ 284980 h 424282"/>
                <a:gd name="T20" fmla="*/ 22058 w 138989"/>
                <a:gd name="T21" fmla="*/ 299594 h 424282"/>
                <a:gd name="T22" fmla="*/ 14705 w 138989"/>
                <a:gd name="T23" fmla="*/ 328822 h 424282"/>
                <a:gd name="T24" fmla="*/ 0 w 138989"/>
                <a:gd name="T25" fmla="*/ 350744 h 424282"/>
                <a:gd name="T26" fmla="*/ 14705 w 138989"/>
                <a:gd name="T27" fmla="*/ 423816 h 424282"/>
                <a:gd name="T28" fmla="*/ 29411 w 138989"/>
                <a:gd name="T29" fmla="*/ 409201 h 424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989" h="424282">
                  <a:moveTo>
                    <a:pt x="138989" y="0"/>
                  </a:moveTo>
                  <a:cubicBezTo>
                    <a:pt x="131674" y="7315"/>
                    <a:pt x="122176" y="12964"/>
                    <a:pt x="117043" y="21946"/>
                  </a:cubicBezTo>
                  <a:cubicBezTo>
                    <a:pt x="112055" y="30675"/>
                    <a:pt x="113811" y="42019"/>
                    <a:pt x="109728" y="51206"/>
                  </a:cubicBezTo>
                  <a:cubicBezTo>
                    <a:pt x="86385" y="103726"/>
                    <a:pt x="96792" y="72863"/>
                    <a:pt x="73152" y="102413"/>
                  </a:cubicBezTo>
                  <a:cubicBezTo>
                    <a:pt x="67660" y="109278"/>
                    <a:pt x="65387" y="118866"/>
                    <a:pt x="58522" y="124358"/>
                  </a:cubicBezTo>
                  <a:cubicBezTo>
                    <a:pt x="52501" y="129175"/>
                    <a:pt x="43891" y="129235"/>
                    <a:pt x="36576" y="131674"/>
                  </a:cubicBezTo>
                  <a:cubicBezTo>
                    <a:pt x="30522" y="161943"/>
                    <a:pt x="23123" y="174557"/>
                    <a:pt x="36576" y="204826"/>
                  </a:cubicBezTo>
                  <a:cubicBezTo>
                    <a:pt x="41528" y="215967"/>
                    <a:pt x="51207" y="224333"/>
                    <a:pt x="58522" y="234086"/>
                  </a:cubicBezTo>
                  <a:cubicBezTo>
                    <a:pt x="56083" y="241401"/>
                    <a:pt x="53324" y="248618"/>
                    <a:pt x="51206" y="256032"/>
                  </a:cubicBezTo>
                  <a:cubicBezTo>
                    <a:pt x="48444" y="265699"/>
                    <a:pt x="49468" y="276928"/>
                    <a:pt x="43891" y="285293"/>
                  </a:cubicBezTo>
                  <a:cubicBezTo>
                    <a:pt x="39014" y="292608"/>
                    <a:pt x="29261" y="295046"/>
                    <a:pt x="21946" y="299923"/>
                  </a:cubicBezTo>
                  <a:cubicBezTo>
                    <a:pt x="19507" y="309677"/>
                    <a:pt x="18590" y="319943"/>
                    <a:pt x="14630" y="329184"/>
                  </a:cubicBezTo>
                  <a:cubicBezTo>
                    <a:pt x="11167" y="337265"/>
                    <a:pt x="0" y="342338"/>
                    <a:pt x="0" y="351130"/>
                  </a:cubicBezTo>
                  <a:cubicBezTo>
                    <a:pt x="0" y="375997"/>
                    <a:pt x="14630" y="424282"/>
                    <a:pt x="14630" y="424282"/>
                  </a:cubicBezTo>
                  <a:lnTo>
                    <a:pt x="29261" y="409651"/>
                  </a:ln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8" name="Freeform 28"/>
            <p:cNvSpPr>
              <a:spLocks noChangeArrowheads="1"/>
            </p:cNvSpPr>
            <p:nvPr/>
          </p:nvSpPr>
          <p:spPr bwMode="auto">
            <a:xfrm>
              <a:off x="2177" y="4468"/>
              <a:ext cx="144" cy="472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64029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T0" fmla="*/ 64629 w 130752"/>
                <a:gd name="T1" fmla="*/ 0 h 416966"/>
                <a:gd name="T2" fmla="*/ 35498 w 130752"/>
                <a:gd name="T3" fmla="*/ 109860 h 416966"/>
                <a:gd name="T4" fmla="*/ 13649 w 130752"/>
                <a:gd name="T5" fmla="*/ 212395 h 416966"/>
                <a:gd name="T6" fmla="*/ 20931 w 130752"/>
                <a:gd name="T7" fmla="*/ 366199 h 416966"/>
                <a:gd name="T8" fmla="*/ 35498 w 130752"/>
                <a:gd name="T9" fmla="*/ 395495 h 416966"/>
                <a:gd name="T10" fmla="*/ 42781 w 130752"/>
                <a:gd name="T11" fmla="*/ 417467 h 416966"/>
                <a:gd name="T12" fmla="*/ 71913 w 130752"/>
                <a:gd name="T13" fmla="*/ 410143 h 416966"/>
                <a:gd name="T14" fmla="*/ 130176 w 130752"/>
                <a:gd name="T15" fmla="*/ 388171 h 416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752" h="416966">
                  <a:moveTo>
                    <a:pt x="64915" y="0"/>
                  </a:moveTo>
                  <a:cubicBezTo>
                    <a:pt x="47106" y="44523"/>
                    <a:pt x="41391" y="52373"/>
                    <a:pt x="35655" y="109728"/>
                  </a:cubicBezTo>
                  <a:cubicBezTo>
                    <a:pt x="27254" y="193730"/>
                    <a:pt x="39298" y="160961"/>
                    <a:pt x="13709" y="212140"/>
                  </a:cubicBezTo>
                  <a:cubicBezTo>
                    <a:pt x="218" y="279599"/>
                    <a:pt x="0" y="260640"/>
                    <a:pt x="21024" y="365760"/>
                  </a:cubicBezTo>
                  <a:cubicBezTo>
                    <a:pt x="23163" y="376453"/>
                    <a:pt x="31359" y="384997"/>
                    <a:pt x="35655" y="395020"/>
                  </a:cubicBezTo>
                  <a:cubicBezTo>
                    <a:pt x="38693" y="402108"/>
                    <a:pt x="40532" y="409651"/>
                    <a:pt x="42970" y="416966"/>
                  </a:cubicBezTo>
                  <a:cubicBezTo>
                    <a:pt x="52724" y="414528"/>
                    <a:pt x="62693" y="412830"/>
                    <a:pt x="72231" y="409651"/>
                  </a:cubicBezTo>
                  <a:cubicBezTo>
                    <a:pt x="91995" y="403063"/>
                    <a:pt x="130752" y="387705"/>
                    <a:pt x="130752" y="38770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9" name="Freeform 29"/>
            <p:cNvSpPr>
              <a:spLocks noChangeArrowheads="1"/>
            </p:cNvSpPr>
            <p:nvPr/>
          </p:nvSpPr>
          <p:spPr bwMode="auto">
            <a:xfrm>
              <a:off x="2493" y="4377"/>
              <a:ext cx="145" cy="621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*/ 1 30851 2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T0" fmla="*/ 0 w 131674"/>
                <a:gd name="T1" fmla="*/ 0 h 547542"/>
                <a:gd name="T2" fmla="*/ 7320 w 131674"/>
                <a:gd name="T3" fmla="*/ 285337 h 547542"/>
                <a:gd name="T4" fmla="*/ 14641 w 131674"/>
                <a:gd name="T5" fmla="*/ 307287 h 547542"/>
                <a:gd name="T6" fmla="*/ 43921 w 131674"/>
                <a:gd name="T7" fmla="*/ 329235 h 547542"/>
                <a:gd name="T8" fmla="*/ 58562 w 131674"/>
                <a:gd name="T9" fmla="*/ 373134 h 547542"/>
                <a:gd name="T10" fmla="*/ 95163 w 131674"/>
                <a:gd name="T11" fmla="*/ 431664 h 547542"/>
                <a:gd name="T12" fmla="*/ 117123 w 131674"/>
                <a:gd name="T13" fmla="*/ 512143 h 547542"/>
                <a:gd name="T14" fmla="*/ 109803 w 131674"/>
                <a:gd name="T15" fmla="*/ 541409 h 547542"/>
                <a:gd name="T16" fmla="*/ 131764 w 131674"/>
                <a:gd name="T17" fmla="*/ 526777 h 547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674" h="547542">
                  <a:moveTo>
                    <a:pt x="0" y="0"/>
                  </a:moveTo>
                  <a:cubicBezTo>
                    <a:pt x="2438" y="95098"/>
                    <a:pt x="2790" y="190272"/>
                    <a:pt x="7315" y="285293"/>
                  </a:cubicBezTo>
                  <a:cubicBezTo>
                    <a:pt x="7682" y="292995"/>
                    <a:pt x="9694" y="301315"/>
                    <a:pt x="14631" y="307239"/>
                  </a:cubicBezTo>
                  <a:cubicBezTo>
                    <a:pt x="22436" y="316605"/>
                    <a:pt x="34138" y="321869"/>
                    <a:pt x="43891" y="329184"/>
                  </a:cubicBezTo>
                  <a:cubicBezTo>
                    <a:pt x="48768" y="343815"/>
                    <a:pt x="51625" y="359282"/>
                    <a:pt x="58522" y="373076"/>
                  </a:cubicBezTo>
                  <a:cubicBezTo>
                    <a:pt x="102539" y="461110"/>
                    <a:pt x="61124" y="346663"/>
                    <a:pt x="95098" y="431597"/>
                  </a:cubicBezTo>
                  <a:cubicBezTo>
                    <a:pt x="109947" y="468719"/>
                    <a:pt x="109697" y="475333"/>
                    <a:pt x="117043" y="512064"/>
                  </a:cubicBezTo>
                  <a:cubicBezTo>
                    <a:pt x="114605" y="521818"/>
                    <a:pt x="102619" y="534216"/>
                    <a:pt x="109728" y="541325"/>
                  </a:cubicBezTo>
                  <a:cubicBezTo>
                    <a:pt x="115945" y="547542"/>
                    <a:pt x="131674" y="526695"/>
                    <a:pt x="131674" y="52669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0" name="Freeform 30"/>
            <p:cNvSpPr>
              <a:spLocks noChangeArrowheads="1"/>
            </p:cNvSpPr>
            <p:nvPr/>
          </p:nvSpPr>
          <p:spPr bwMode="auto">
            <a:xfrm>
              <a:off x="2493" y="4368"/>
              <a:ext cx="62" cy="573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4625 0 0"/>
                <a:gd name="G6" fmla="+- 15530 0 0"/>
                <a:gd name="G7" fmla="+- 57122 0 0"/>
                <a:gd name="G8" fmla="*/ 1 0 51712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T0" fmla="*/ 22027 w 58522"/>
                <a:gd name="T1" fmla="*/ 0 h 504749"/>
                <a:gd name="T2" fmla="*/ 14685 w 58522"/>
                <a:gd name="T3" fmla="*/ 182887 h 504749"/>
                <a:gd name="T4" fmla="*/ 0 w 58522"/>
                <a:gd name="T5" fmla="*/ 212149 h 504749"/>
                <a:gd name="T6" fmla="*/ 44053 w 58522"/>
                <a:gd name="T7" fmla="*/ 277989 h 504749"/>
                <a:gd name="T8" fmla="*/ 36711 w 58522"/>
                <a:gd name="T9" fmla="*/ 431614 h 504749"/>
                <a:gd name="T10" fmla="*/ 29369 w 58522"/>
                <a:gd name="T11" fmla="*/ 460876 h 504749"/>
                <a:gd name="T12" fmla="*/ 22027 w 58522"/>
                <a:gd name="T13" fmla="*/ 497454 h 504749"/>
                <a:gd name="T14" fmla="*/ 58738 w 58522"/>
                <a:gd name="T15" fmla="*/ 504769 h 504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522" h="504749">
                  <a:moveTo>
                    <a:pt x="21946" y="0"/>
                  </a:moveTo>
                  <a:cubicBezTo>
                    <a:pt x="19508" y="60960"/>
                    <a:pt x="20909" y="122195"/>
                    <a:pt x="14631" y="182880"/>
                  </a:cubicBezTo>
                  <a:cubicBezTo>
                    <a:pt x="13509" y="193727"/>
                    <a:pt x="0" y="201236"/>
                    <a:pt x="0" y="212141"/>
                  </a:cubicBezTo>
                  <a:cubicBezTo>
                    <a:pt x="0" y="253733"/>
                    <a:pt x="16909" y="257740"/>
                    <a:pt x="43891" y="277978"/>
                  </a:cubicBezTo>
                  <a:cubicBezTo>
                    <a:pt x="41453" y="329184"/>
                    <a:pt x="40664" y="380496"/>
                    <a:pt x="36576" y="431597"/>
                  </a:cubicBezTo>
                  <a:cubicBezTo>
                    <a:pt x="35774" y="441619"/>
                    <a:pt x="31442" y="451044"/>
                    <a:pt x="29261" y="460858"/>
                  </a:cubicBezTo>
                  <a:cubicBezTo>
                    <a:pt x="26564" y="472995"/>
                    <a:pt x="24384" y="485242"/>
                    <a:pt x="21946" y="497434"/>
                  </a:cubicBezTo>
                  <a:lnTo>
                    <a:pt x="58522" y="504749"/>
                  </a:ln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1" name="Freeform 31"/>
            <p:cNvSpPr>
              <a:spLocks noChangeArrowheads="1"/>
            </p:cNvSpPr>
            <p:nvPr/>
          </p:nvSpPr>
          <p:spPr bwMode="auto">
            <a:xfrm>
              <a:off x="2426" y="4401"/>
              <a:ext cx="145" cy="558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*/ 1 0 51712"/>
                <a:gd name="G8" fmla="*/ G7 1 G0"/>
                <a:gd name="G9" fmla="*/ 1 0 51712"/>
                <a:gd name="G10" fmla="*/ G9 1 G0"/>
                <a:gd name="G11" fmla="*/ G8 G10 1"/>
                <a:gd name="G12" fmla="+- 1 0 G11"/>
                <a:gd name="G13" fmla="sqrt G12"/>
                <a:gd name="G14" fmla="+- 1 0 0"/>
                <a:gd name="G15" fmla="+- 1 0 0"/>
                <a:gd name="G16" fmla="+- 1 0 0"/>
                <a:gd name="G17" fmla="*/ 1 0 51712"/>
                <a:gd name="G18" fmla="+- 8215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G32" fmla="+- 1 0 0"/>
                <a:gd name="G33" fmla="+- 1 0 0"/>
                <a:gd name="G34" fmla="+- 1 0 0"/>
                <a:gd name="G35" fmla="+- 1 0 0"/>
                <a:gd name="G36" fmla="+- 1 0 0"/>
                <a:gd name="G37" fmla="+- 1 0 0"/>
                <a:gd name="G38" fmla="+- 1 0 0"/>
                <a:gd name="G39" fmla="+- 1 0 0"/>
                <a:gd name="T0" fmla="*/ 51241 w 131673"/>
                <a:gd name="T1" fmla="*/ 0 h 491440"/>
                <a:gd name="T2" fmla="*/ 29280 w 131673"/>
                <a:gd name="T3" fmla="*/ 29299 h 491440"/>
                <a:gd name="T4" fmla="*/ 21960 w 131673"/>
                <a:gd name="T5" fmla="*/ 73246 h 491440"/>
                <a:gd name="T6" fmla="*/ 14640 w 131673"/>
                <a:gd name="T7" fmla="*/ 161140 h 491440"/>
                <a:gd name="T8" fmla="*/ 0 w 131673"/>
                <a:gd name="T9" fmla="*/ 205089 h 491440"/>
                <a:gd name="T10" fmla="*/ 7320 w 131673"/>
                <a:gd name="T11" fmla="*/ 314957 h 491440"/>
                <a:gd name="T12" fmla="*/ 43921 w 131673"/>
                <a:gd name="T13" fmla="*/ 366229 h 491440"/>
                <a:gd name="T14" fmla="*/ 73202 w 131673"/>
                <a:gd name="T15" fmla="*/ 402852 h 491440"/>
                <a:gd name="T16" fmla="*/ 80522 w 131673"/>
                <a:gd name="T17" fmla="*/ 424826 h 491440"/>
                <a:gd name="T18" fmla="*/ 95162 w 131673"/>
                <a:gd name="T19" fmla="*/ 446799 h 491440"/>
                <a:gd name="T20" fmla="*/ 117123 w 131673"/>
                <a:gd name="T21" fmla="*/ 490746 h 491440"/>
                <a:gd name="T22" fmla="*/ 131763 w 131673"/>
                <a:gd name="T23" fmla="*/ 483422 h 49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673" h="491440">
                  <a:moveTo>
                    <a:pt x="51206" y="0"/>
                  </a:moveTo>
                  <a:cubicBezTo>
                    <a:pt x="43891" y="9754"/>
                    <a:pt x="33788" y="17941"/>
                    <a:pt x="29260" y="29261"/>
                  </a:cubicBezTo>
                  <a:cubicBezTo>
                    <a:pt x="23751" y="43032"/>
                    <a:pt x="23583" y="58411"/>
                    <a:pt x="21945" y="73152"/>
                  </a:cubicBezTo>
                  <a:cubicBezTo>
                    <a:pt x="18703" y="102335"/>
                    <a:pt x="19457" y="131971"/>
                    <a:pt x="14630" y="160934"/>
                  </a:cubicBezTo>
                  <a:cubicBezTo>
                    <a:pt x="12095" y="176146"/>
                    <a:pt x="4877" y="190195"/>
                    <a:pt x="0" y="204826"/>
                  </a:cubicBezTo>
                  <a:cubicBezTo>
                    <a:pt x="2438" y="241402"/>
                    <a:pt x="3267" y="278121"/>
                    <a:pt x="7315" y="314554"/>
                  </a:cubicBezTo>
                  <a:cubicBezTo>
                    <a:pt x="10944" y="347216"/>
                    <a:pt x="23575" y="335284"/>
                    <a:pt x="43891" y="365760"/>
                  </a:cubicBezTo>
                  <a:cubicBezTo>
                    <a:pt x="62347" y="393445"/>
                    <a:pt x="52304" y="381489"/>
                    <a:pt x="73152" y="402336"/>
                  </a:cubicBezTo>
                  <a:cubicBezTo>
                    <a:pt x="75590" y="409651"/>
                    <a:pt x="77019" y="417385"/>
                    <a:pt x="80467" y="424282"/>
                  </a:cubicBezTo>
                  <a:cubicBezTo>
                    <a:pt x="84399" y="432145"/>
                    <a:pt x="91634" y="438146"/>
                    <a:pt x="95097" y="446227"/>
                  </a:cubicBezTo>
                  <a:cubicBezTo>
                    <a:pt x="99867" y="457358"/>
                    <a:pt x="98196" y="485406"/>
                    <a:pt x="117043" y="490118"/>
                  </a:cubicBezTo>
                  <a:cubicBezTo>
                    <a:pt x="122332" y="491440"/>
                    <a:pt x="126796" y="485241"/>
                    <a:pt x="131673" y="482803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2" name="Freeform 32"/>
            <p:cNvSpPr>
              <a:spLocks noChangeArrowheads="1"/>
            </p:cNvSpPr>
            <p:nvPr/>
          </p:nvSpPr>
          <p:spPr bwMode="auto">
            <a:xfrm>
              <a:off x="2528" y="4401"/>
              <a:ext cx="143" cy="572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T0" fmla="*/ 0 w 131102"/>
                <a:gd name="T1" fmla="*/ 0 h 504749"/>
                <a:gd name="T2" fmla="*/ 72635 w 131102"/>
                <a:gd name="T3" fmla="*/ 153625 h 504749"/>
                <a:gd name="T4" fmla="*/ 87162 w 131102"/>
                <a:gd name="T5" fmla="*/ 190203 h 504749"/>
                <a:gd name="T6" fmla="*/ 101690 w 131102"/>
                <a:gd name="T7" fmla="*/ 256042 h 504749"/>
                <a:gd name="T8" fmla="*/ 123480 w 131102"/>
                <a:gd name="T9" fmla="*/ 314566 h 504749"/>
                <a:gd name="T10" fmla="*/ 108953 w 131102"/>
                <a:gd name="T11" fmla="*/ 402352 h 504749"/>
                <a:gd name="T12" fmla="*/ 94426 w 131102"/>
                <a:gd name="T13" fmla="*/ 424299 h 504749"/>
                <a:gd name="T14" fmla="*/ 87162 w 131102"/>
                <a:gd name="T15" fmla="*/ 504769 h 504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102" h="504749">
                  <a:moveTo>
                    <a:pt x="0" y="0"/>
                  </a:moveTo>
                  <a:cubicBezTo>
                    <a:pt x="24384" y="51206"/>
                    <a:pt x="52089" y="100960"/>
                    <a:pt x="73152" y="153619"/>
                  </a:cubicBezTo>
                  <a:cubicBezTo>
                    <a:pt x="78029" y="165811"/>
                    <a:pt x="84009" y="177618"/>
                    <a:pt x="87782" y="190195"/>
                  </a:cubicBezTo>
                  <a:cubicBezTo>
                    <a:pt x="94730" y="213356"/>
                    <a:pt x="93974" y="233528"/>
                    <a:pt x="102413" y="256032"/>
                  </a:cubicBezTo>
                  <a:cubicBezTo>
                    <a:pt x="131102" y="332539"/>
                    <a:pt x="105582" y="239446"/>
                    <a:pt x="124358" y="314554"/>
                  </a:cubicBezTo>
                  <a:cubicBezTo>
                    <a:pt x="122040" y="335414"/>
                    <a:pt x="121983" y="377826"/>
                    <a:pt x="109728" y="402336"/>
                  </a:cubicBezTo>
                  <a:cubicBezTo>
                    <a:pt x="105796" y="410200"/>
                    <a:pt x="99975" y="416967"/>
                    <a:pt x="95098" y="424282"/>
                  </a:cubicBezTo>
                  <a:cubicBezTo>
                    <a:pt x="83642" y="470101"/>
                    <a:pt x="87782" y="443488"/>
                    <a:pt x="87782" y="504749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3" name="Freeform 33"/>
            <p:cNvSpPr>
              <a:spLocks noChangeArrowheads="1"/>
            </p:cNvSpPr>
            <p:nvPr/>
          </p:nvSpPr>
          <p:spPr bwMode="auto">
            <a:xfrm>
              <a:off x="2849" y="4370"/>
              <a:ext cx="197" cy="638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T0" fmla="*/ 0 w 176470"/>
                <a:gd name="T1" fmla="*/ 0 h 561975"/>
                <a:gd name="T2" fmla="*/ 38045 w 176470"/>
                <a:gd name="T3" fmla="*/ 85716 h 561975"/>
                <a:gd name="T4" fmla="*/ 66578 w 176470"/>
                <a:gd name="T5" fmla="*/ 190479 h 561975"/>
                <a:gd name="T6" fmla="*/ 76089 w 176470"/>
                <a:gd name="T7" fmla="*/ 219051 h 561975"/>
                <a:gd name="T8" fmla="*/ 85601 w 176470"/>
                <a:gd name="T9" fmla="*/ 295242 h 561975"/>
                <a:gd name="T10" fmla="*/ 104623 w 176470"/>
                <a:gd name="T11" fmla="*/ 352386 h 561975"/>
                <a:gd name="T12" fmla="*/ 114134 w 176470"/>
                <a:gd name="T13" fmla="*/ 400006 h 561975"/>
                <a:gd name="T14" fmla="*/ 152179 w 176470"/>
                <a:gd name="T15" fmla="*/ 457150 h 561975"/>
                <a:gd name="T16" fmla="*/ 171201 w 176470"/>
                <a:gd name="T17" fmla="*/ 561913 h 56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470" h="561975">
                  <a:moveTo>
                    <a:pt x="0" y="0"/>
                  </a:moveTo>
                  <a:cubicBezTo>
                    <a:pt x="16597" y="33193"/>
                    <a:pt x="25938" y="49240"/>
                    <a:pt x="38100" y="85725"/>
                  </a:cubicBezTo>
                  <a:cubicBezTo>
                    <a:pt x="64817" y="165875"/>
                    <a:pt x="49239" y="129473"/>
                    <a:pt x="66675" y="190500"/>
                  </a:cubicBezTo>
                  <a:cubicBezTo>
                    <a:pt x="69433" y="200154"/>
                    <a:pt x="73025" y="209550"/>
                    <a:pt x="76200" y="219075"/>
                  </a:cubicBezTo>
                  <a:cubicBezTo>
                    <a:pt x="79375" y="244475"/>
                    <a:pt x="80362" y="270246"/>
                    <a:pt x="85725" y="295275"/>
                  </a:cubicBezTo>
                  <a:cubicBezTo>
                    <a:pt x="89932" y="314910"/>
                    <a:pt x="100837" y="332734"/>
                    <a:pt x="104775" y="352425"/>
                  </a:cubicBezTo>
                  <a:cubicBezTo>
                    <a:pt x="107950" y="368300"/>
                    <a:pt x="107601" y="385312"/>
                    <a:pt x="114300" y="400050"/>
                  </a:cubicBezTo>
                  <a:cubicBezTo>
                    <a:pt x="123774" y="420893"/>
                    <a:pt x="145160" y="435480"/>
                    <a:pt x="152400" y="457200"/>
                  </a:cubicBezTo>
                  <a:cubicBezTo>
                    <a:pt x="176470" y="529410"/>
                    <a:pt x="171450" y="494270"/>
                    <a:pt x="171450" y="56197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4" name="Freeform 34"/>
            <p:cNvSpPr>
              <a:spLocks noChangeArrowheads="1"/>
            </p:cNvSpPr>
            <p:nvPr/>
          </p:nvSpPr>
          <p:spPr bwMode="auto">
            <a:xfrm>
              <a:off x="3099" y="4403"/>
              <a:ext cx="31" cy="594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52377 0 0"/>
                <a:gd name="G11" fmla="+- 1 0 0"/>
                <a:gd name="G12" fmla="+- 1 0 0"/>
                <a:gd name="T0" fmla="*/ 9816 w 33075"/>
                <a:gd name="T1" fmla="*/ 0 h 523875"/>
                <a:gd name="T2" fmla="*/ 18960 w 33075"/>
                <a:gd name="T3" fmla="*/ 152383 h 523875"/>
                <a:gd name="T4" fmla="*/ 28103 w 33075"/>
                <a:gd name="T5" fmla="*/ 190479 h 523875"/>
                <a:gd name="T6" fmla="*/ 9816 w 33075"/>
                <a:gd name="T7" fmla="*/ 419054 h 523875"/>
                <a:gd name="T8" fmla="*/ 673 w 33075"/>
                <a:gd name="T9" fmla="*/ 523817 h 523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75" h="523875">
                  <a:moveTo>
                    <a:pt x="10226" y="0"/>
                  </a:moveTo>
                  <a:cubicBezTo>
                    <a:pt x="13401" y="50800"/>
                    <a:pt x="14686" y="101753"/>
                    <a:pt x="19751" y="152400"/>
                  </a:cubicBezTo>
                  <a:cubicBezTo>
                    <a:pt x="21054" y="165426"/>
                    <a:pt x="29276" y="177409"/>
                    <a:pt x="29276" y="190500"/>
                  </a:cubicBezTo>
                  <a:cubicBezTo>
                    <a:pt x="29276" y="353360"/>
                    <a:pt x="33075" y="327702"/>
                    <a:pt x="10226" y="419100"/>
                  </a:cubicBezTo>
                  <a:cubicBezTo>
                    <a:pt x="0" y="511136"/>
                    <a:pt x="701" y="476074"/>
                    <a:pt x="701" y="52387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5" name="Freeform 35"/>
            <p:cNvSpPr>
              <a:spLocks noChangeArrowheads="1"/>
            </p:cNvSpPr>
            <p:nvPr/>
          </p:nvSpPr>
          <p:spPr bwMode="auto">
            <a:xfrm>
              <a:off x="2860" y="4424"/>
              <a:ext cx="182" cy="540"/>
            </a:xfrm>
            <a:custGeom>
              <a:avLst/>
              <a:gdLst>
                <a:gd name="G0" fmla="+- 1 0 0"/>
                <a:gd name="G1" fmla="+- 1 0 0"/>
                <a:gd name="G2" fmla="+- 25009 0 0"/>
                <a:gd name="G3" fmla="+- 38100 0 0"/>
                <a:gd name="G4" fmla="+- 52680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T0" fmla="*/ 9540 w 163260"/>
                <a:gd name="T1" fmla="*/ 0 h 476250"/>
                <a:gd name="T2" fmla="*/ 0 w 163260"/>
                <a:gd name="T3" fmla="*/ 38096 h 476250"/>
                <a:gd name="T4" fmla="*/ 19080 w 163260"/>
                <a:gd name="T5" fmla="*/ 161907 h 476250"/>
                <a:gd name="T6" fmla="*/ 38159 w 163260"/>
                <a:gd name="T7" fmla="*/ 266670 h 476250"/>
                <a:gd name="T8" fmla="*/ 47699 w 163260"/>
                <a:gd name="T9" fmla="*/ 295242 h 476250"/>
                <a:gd name="T10" fmla="*/ 76319 w 163260"/>
                <a:gd name="T11" fmla="*/ 333338 h 476250"/>
                <a:gd name="T12" fmla="*/ 104938 w 163260"/>
                <a:gd name="T13" fmla="*/ 352386 h 476250"/>
                <a:gd name="T14" fmla="*/ 124018 w 163260"/>
                <a:gd name="T15" fmla="*/ 380958 h 476250"/>
                <a:gd name="T16" fmla="*/ 152637 w 163260"/>
                <a:gd name="T17" fmla="*/ 438101 h 476250"/>
                <a:gd name="T18" fmla="*/ 162177 w 163260"/>
                <a:gd name="T19" fmla="*/ 476197 h 476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260" h="476250">
                  <a:moveTo>
                    <a:pt x="9525" y="0"/>
                  </a:moveTo>
                  <a:cubicBezTo>
                    <a:pt x="6350" y="12700"/>
                    <a:pt x="0" y="25009"/>
                    <a:pt x="0" y="38100"/>
                  </a:cubicBezTo>
                  <a:cubicBezTo>
                    <a:pt x="0" y="118217"/>
                    <a:pt x="7547" y="104410"/>
                    <a:pt x="19050" y="161925"/>
                  </a:cubicBezTo>
                  <a:cubicBezTo>
                    <a:pt x="26012" y="196733"/>
                    <a:pt x="30662" y="231990"/>
                    <a:pt x="38100" y="266700"/>
                  </a:cubicBezTo>
                  <a:cubicBezTo>
                    <a:pt x="40204" y="276517"/>
                    <a:pt x="42644" y="286558"/>
                    <a:pt x="47625" y="295275"/>
                  </a:cubicBezTo>
                  <a:cubicBezTo>
                    <a:pt x="55501" y="309058"/>
                    <a:pt x="64975" y="322150"/>
                    <a:pt x="76200" y="333375"/>
                  </a:cubicBezTo>
                  <a:cubicBezTo>
                    <a:pt x="84295" y="341470"/>
                    <a:pt x="95250" y="346075"/>
                    <a:pt x="104775" y="352425"/>
                  </a:cubicBezTo>
                  <a:cubicBezTo>
                    <a:pt x="111125" y="361950"/>
                    <a:pt x="118705" y="370761"/>
                    <a:pt x="123825" y="381000"/>
                  </a:cubicBezTo>
                  <a:cubicBezTo>
                    <a:pt x="163260" y="459870"/>
                    <a:pt x="97805" y="356258"/>
                    <a:pt x="152400" y="438150"/>
                  </a:cubicBezTo>
                  <a:lnTo>
                    <a:pt x="161925" y="476250"/>
                  </a:ln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6" name="Freeform 36"/>
            <p:cNvSpPr>
              <a:spLocks noChangeArrowheads="1"/>
            </p:cNvSpPr>
            <p:nvPr/>
          </p:nvSpPr>
          <p:spPr bwMode="auto">
            <a:xfrm>
              <a:off x="2794" y="4391"/>
              <a:ext cx="213" cy="536"/>
            </a:xfrm>
            <a:custGeom>
              <a:avLst/>
              <a:gdLst>
                <a:gd name="G0" fmla="+- 1 0 0"/>
                <a:gd name="G1" fmla="+- 1 0 0"/>
                <a:gd name="G2" fmla="*/ 1 0 51712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T0" fmla="*/ 0 w 190500"/>
                <a:gd name="T1" fmla="*/ 0 h 472440"/>
                <a:gd name="T2" fmla="*/ 9525 w 190500"/>
                <a:gd name="T3" fmla="*/ 47684 h 472440"/>
                <a:gd name="T4" fmla="*/ 28575 w 190500"/>
                <a:gd name="T5" fmla="*/ 76294 h 472440"/>
                <a:gd name="T6" fmla="*/ 57150 w 190500"/>
                <a:gd name="T7" fmla="*/ 123978 h 472440"/>
                <a:gd name="T8" fmla="*/ 85725 w 190500"/>
                <a:gd name="T9" fmla="*/ 209809 h 472440"/>
                <a:gd name="T10" fmla="*/ 114301 w 190500"/>
                <a:gd name="T11" fmla="*/ 228882 h 472440"/>
                <a:gd name="T12" fmla="*/ 123826 w 190500"/>
                <a:gd name="T13" fmla="*/ 267029 h 472440"/>
                <a:gd name="T14" fmla="*/ 104776 w 190500"/>
                <a:gd name="T15" fmla="*/ 371933 h 472440"/>
                <a:gd name="T16" fmla="*/ 152401 w 190500"/>
                <a:gd name="T17" fmla="*/ 438691 h 472440"/>
                <a:gd name="T18" fmla="*/ 161926 w 190500"/>
                <a:gd name="T19" fmla="*/ 467301 h 472440"/>
                <a:gd name="T20" fmla="*/ 190501 w 190500"/>
                <a:gd name="T21" fmla="*/ 467301 h 472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500" h="472440">
                  <a:moveTo>
                    <a:pt x="0" y="0"/>
                  </a:moveTo>
                  <a:cubicBezTo>
                    <a:pt x="3175" y="15875"/>
                    <a:pt x="3841" y="32466"/>
                    <a:pt x="9525" y="47625"/>
                  </a:cubicBezTo>
                  <a:cubicBezTo>
                    <a:pt x="13545" y="58344"/>
                    <a:pt x="22508" y="66492"/>
                    <a:pt x="28575" y="76200"/>
                  </a:cubicBezTo>
                  <a:cubicBezTo>
                    <a:pt x="38387" y="91899"/>
                    <a:pt x="47625" y="107950"/>
                    <a:pt x="57150" y="123825"/>
                  </a:cubicBezTo>
                  <a:cubicBezTo>
                    <a:pt x="63536" y="162140"/>
                    <a:pt x="58938" y="182763"/>
                    <a:pt x="85725" y="209550"/>
                  </a:cubicBezTo>
                  <a:cubicBezTo>
                    <a:pt x="93820" y="217645"/>
                    <a:pt x="104775" y="222250"/>
                    <a:pt x="114300" y="228600"/>
                  </a:cubicBezTo>
                  <a:cubicBezTo>
                    <a:pt x="117475" y="241300"/>
                    <a:pt x="123825" y="253609"/>
                    <a:pt x="123825" y="266700"/>
                  </a:cubicBezTo>
                  <a:cubicBezTo>
                    <a:pt x="123825" y="278887"/>
                    <a:pt x="107872" y="355990"/>
                    <a:pt x="104775" y="371475"/>
                  </a:cubicBezTo>
                  <a:cubicBezTo>
                    <a:pt x="111247" y="380104"/>
                    <a:pt x="145436" y="424222"/>
                    <a:pt x="152400" y="438150"/>
                  </a:cubicBezTo>
                  <a:cubicBezTo>
                    <a:pt x="156890" y="447130"/>
                    <a:pt x="153893" y="460701"/>
                    <a:pt x="161925" y="466725"/>
                  </a:cubicBezTo>
                  <a:cubicBezTo>
                    <a:pt x="169545" y="472440"/>
                    <a:pt x="180975" y="466725"/>
                    <a:pt x="190500" y="4667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7" name="Freeform 37"/>
            <p:cNvSpPr>
              <a:spLocks noChangeArrowheads="1"/>
            </p:cNvSpPr>
            <p:nvPr/>
          </p:nvSpPr>
          <p:spPr bwMode="auto">
            <a:xfrm>
              <a:off x="2794" y="4370"/>
              <a:ext cx="289" cy="616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*/ G0 G0 1"/>
                <a:gd name="G5" fmla="+- G4 4 0"/>
                <a:gd name="G6" fmla="sqrt G5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G32" fmla="+- 1 0 0"/>
                <a:gd name="G33" fmla="+- 1 0 0"/>
                <a:gd name="G34" fmla="+- 1 0 0"/>
                <a:gd name="G35" fmla="+- 1 0 0"/>
                <a:gd name="T0" fmla="*/ 0 w 257175"/>
                <a:gd name="T1" fmla="*/ 0 h 542925"/>
                <a:gd name="T2" fmla="*/ 19050 w 257175"/>
                <a:gd name="T3" fmla="*/ 180955 h 542925"/>
                <a:gd name="T4" fmla="*/ 28575 w 257175"/>
                <a:gd name="T5" fmla="*/ 219051 h 542925"/>
                <a:gd name="T6" fmla="*/ 47625 w 257175"/>
                <a:gd name="T7" fmla="*/ 247623 h 542925"/>
                <a:gd name="T8" fmla="*/ 57150 w 257175"/>
                <a:gd name="T9" fmla="*/ 285718 h 542925"/>
                <a:gd name="T10" fmla="*/ 66676 w 257175"/>
                <a:gd name="T11" fmla="*/ 342862 h 542925"/>
                <a:gd name="T12" fmla="*/ 123826 w 257175"/>
                <a:gd name="T13" fmla="*/ 371434 h 542925"/>
                <a:gd name="T14" fmla="*/ 133351 w 257175"/>
                <a:gd name="T15" fmla="*/ 400006 h 542925"/>
                <a:gd name="T16" fmla="*/ 209552 w 257175"/>
                <a:gd name="T17" fmla="*/ 457149 h 542925"/>
                <a:gd name="T18" fmla="*/ 219077 w 257175"/>
                <a:gd name="T19" fmla="*/ 485721 h 542925"/>
                <a:gd name="T20" fmla="*/ 247652 w 257175"/>
                <a:gd name="T21" fmla="*/ 495245 h 542925"/>
                <a:gd name="T22" fmla="*/ 257177 w 257175"/>
                <a:gd name="T23" fmla="*/ 542865 h 542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7175" h="542925">
                  <a:moveTo>
                    <a:pt x="0" y="0"/>
                  </a:moveTo>
                  <a:cubicBezTo>
                    <a:pt x="6350" y="60325"/>
                    <a:pt x="11205" y="120826"/>
                    <a:pt x="19050" y="180975"/>
                  </a:cubicBezTo>
                  <a:cubicBezTo>
                    <a:pt x="20743" y="193956"/>
                    <a:pt x="23418" y="207043"/>
                    <a:pt x="28575" y="219075"/>
                  </a:cubicBezTo>
                  <a:cubicBezTo>
                    <a:pt x="33084" y="229597"/>
                    <a:pt x="41275" y="238125"/>
                    <a:pt x="47625" y="247650"/>
                  </a:cubicBezTo>
                  <a:cubicBezTo>
                    <a:pt x="50800" y="260350"/>
                    <a:pt x="54583" y="272913"/>
                    <a:pt x="57150" y="285750"/>
                  </a:cubicBezTo>
                  <a:cubicBezTo>
                    <a:pt x="60938" y="304688"/>
                    <a:pt x="58038" y="325626"/>
                    <a:pt x="66675" y="342900"/>
                  </a:cubicBezTo>
                  <a:cubicBezTo>
                    <a:pt x="74061" y="357672"/>
                    <a:pt x="110301" y="366967"/>
                    <a:pt x="123825" y="371475"/>
                  </a:cubicBezTo>
                  <a:cubicBezTo>
                    <a:pt x="127000" y="381000"/>
                    <a:pt x="127781" y="391696"/>
                    <a:pt x="133350" y="400050"/>
                  </a:cubicBezTo>
                  <a:cubicBezTo>
                    <a:pt x="151868" y="427827"/>
                    <a:pt x="182188" y="440783"/>
                    <a:pt x="209550" y="457200"/>
                  </a:cubicBezTo>
                  <a:cubicBezTo>
                    <a:pt x="212725" y="466725"/>
                    <a:pt x="211975" y="478675"/>
                    <a:pt x="219075" y="485775"/>
                  </a:cubicBezTo>
                  <a:cubicBezTo>
                    <a:pt x="226175" y="492875"/>
                    <a:pt x="242081" y="486946"/>
                    <a:pt x="247650" y="495300"/>
                  </a:cubicBezTo>
                  <a:cubicBezTo>
                    <a:pt x="256630" y="508770"/>
                    <a:pt x="257175" y="542925"/>
                    <a:pt x="257175" y="5429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8" name="Freeform 38"/>
            <p:cNvSpPr>
              <a:spLocks noChangeArrowheads="1"/>
            </p:cNvSpPr>
            <p:nvPr/>
          </p:nvSpPr>
          <p:spPr bwMode="auto">
            <a:xfrm>
              <a:off x="3175" y="4391"/>
              <a:ext cx="73" cy="573"/>
            </a:xfrm>
            <a:custGeom>
              <a:avLst/>
              <a:gdLst>
                <a:gd name="G0" fmla="+- 1 0 0"/>
                <a:gd name="G1" fmla="+- 1 0 0"/>
                <a:gd name="G2" fmla="*/ 1 63095 51712"/>
                <a:gd name="G3" fmla="*/ G2 1 180"/>
                <a:gd name="G4" fmla="cos 54736 G3"/>
                <a:gd name="G5" fmla="*/ 1 63095 51712"/>
                <a:gd name="G6" fmla="*/ G5 1 180"/>
                <a:gd name="G7" fmla="sin 59684 G6"/>
                <a:gd name="G8" fmla="+- G4 G7 0"/>
                <a:gd name="G9" fmla="+- G8 1080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T0" fmla="*/ 0 w 68215"/>
                <a:gd name="T1" fmla="*/ 0 h 504825"/>
                <a:gd name="T2" fmla="*/ 9532 w 68215"/>
                <a:gd name="T3" fmla="*/ 104763 h 504825"/>
                <a:gd name="T4" fmla="*/ 28596 w 68215"/>
                <a:gd name="T5" fmla="*/ 133335 h 504825"/>
                <a:gd name="T6" fmla="*/ 47659 w 68215"/>
                <a:gd name="T7" fmla="*/ 219051 h 504825"/>
                <a:gd name="T8" fmla="*/ 47659 w 68215"/>
                <a:gd name="T9" fmla="*/ 323814 h 504825"/>
                <a:gd name="T10" fmla="*/ 38127 w 68215"/>
                <a:gd name="T11" fmla="*/ 361910 h 504825"/>
                <a:gd name="T12" fmla="*/ 47659 w 68215"/>
                <a:gd name="T13" fmla="*/ 409530 h 504825"/>
                <a:gd name="T14" fmla="*/ 66723 w 68215"/>
                <a:gd name="T15" fmla="*/ 504769 h 504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215" h="504825">
                  <a:moveTo>
                    <a:pt x="0" y="0"/>
                  </a:moveTo>
                  <a:cubicBezTo>
                    <a:pt x="3175" y="34925"/>
                    <a:pt x="2177" y="70484"/>
                    <a:pt x="9525" y="104775"/>
                  </a:cubicBezTo>
                  <a:cubicBezTo>
                    <a:pt x="11924" y="115969"/>
                    <a:pt x="23455" y="123111"/>
                    <a:pt x="28575" y="133350"/>
                  </a:cubicBezTo>
                  <a:cubicBezTo>
                    <a:pt x="40299" y="156798"/>
                    <a:pt x="43967" y="197125"/>
                    <a:pt x="47625" y="219075"/>
                  </a:cubicBezTo>
                  <a:cubicBezTo>
                    <a:pt x="25781" y="284608"/>
                    <a:pt x="47625" y="205376"/>
                    <a:pt x="47625" y="323850"/>
                  </a:cubicBezTo>
                  <a:cubicBezTo>
                    <a:pt x="47625" y="336941"/>
                    <a:pt x="41275" y="349250"/>
                    <a:pt x="38100" y="361950"/>
                  </a:cubicBezTo>
                  <a:cubicBezTo>
                    <a:pt x="41275" y="377825"/>
                    <a:pt x="43985" y="393800"/>
                    <a:pt x="47625" y="409575"/>
                  </a:cubicBezTo>
                  <a:cubicBezTo>
                    <a:pt x="68215" y="498799"/>
                    <a:pt x="66675" y="457929"/>
                    <a:pt x="66675" y="5048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9" name="Freeform 39"/>
            <p:cNvSpPr>
              <a:spLocks noChangeArrowheads="1"/>
            </p:cNvSpPr>
            <p:nvPr/>
          </p:nvSpPr>
          <p:spPr bwMode="auto">
            <a:xfrm>
              <a:off x="3088" y="4413"/>
              <a:ext cx="104" cy="576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*/ 1 2285 2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4363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T0" fmla="*/ 85747 w 95465"/>
                <a:gd name="T1" fmla="*/ 0 h 507601"/>
                <a:gd name="T2" fmla="*/ 66740 w 95465"/>
                <a:gd name="T3" fmla="*/ 66720 h 507601"/>
                <a:gd name="T4" fmla="*/ 57236 w 95465"/>
                <a:gd name="T5" fmla="*/ 95314 h 507601"/>
                <a:gd name="T6" fmla="*/ 38229 w 95465"/>
                <a:gd name="T7" fmla="*/ 171566 h 507601"/>
                <a:gd name="T8" fmla="*/ 76244 w 95465"/>
                <a:gd name="T9" fmla="*/ 257349 h 507601"/>
                <a:gd name="T10" fmla="*/ 95251 w 95465"/>
                <a:gd name="T11" fmla="*/ 285943 h 507601"/>
                <a:gd name="T12" fmla="*/ 28725 w 95465"/>
                <a:gd name="T13" fmla="*/ 343132 h 507601"/>
                <a:gd name="T14" fmla="*/ 19222 w 95465"/>
                <a:gd name="T15" fmla="*/ 438446 h 507601"/>
                <a:gd name="T16" fmla="*/ 215 w 95465"/>
                <a:gd name="T17" fmla="*/ 476572 h 507601"/>
                <a:gd name="T18" fmla="*/ 9718 w 95465"/>
                <a:gd name="T19" fmla="*/ 505166 h 507601"/>
                <a:gd name="T20" fmla="*/ 38229 w 95465"/>
                <a:gd name="T21" fmla="*/ 486103 h 507601"/>
                <a:gd name="T22" fmla="*/ 57236 w 95465"/>
                <a:gd name="T23" fmla="*/ 438446 h 507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465" h="507601">
                  <a:moveTo>
                    <a:pt x="85940" y="0"/>
                  </a:moveTo>
                  <a:cubicBezTo>
                    <a:pt x="79590" y="22225"/>
                    <a:pt x="73532" y="44535"/>
                    <a:pt x="66890" y="66675"/>
                  </a:cubicBezTo>
                  <a:cubicBezTo>
                    <a:pt x="64005" y="76292"/>
                    <a:pt x="59800" y="85510"/>
                    <a:pt x="57365" y="95250"/>
                  </a:cubicBezTo>
                  <a:lnTo>
                    <a:pt x="38315" y="171450"/>
                  </a:lnTo>
                  <a:cubicBezTo>
                    <a:pt x="51923" y="205470"/>
                    <a:pt x="58617" y="226029"/>
                    <a:pt x="76415" y="257175"/>
                  </a:cubicBezTo>
                  <a:cubicBezTo>
                    <a:pt x="82095" y="267114"/>
                    <a:pt x="89115" y="276225"/>
                    <a:pt x="95465" y="285750"/>
                  </a:cubicBezTo>
                  <a:cubicBezTo>
                    <a:pt x="88803" y="290746"/>
                    <a:pt x="32770" y="329965"/>
                    <a:pt x="28790" y="342900"/>
                  </a:cubicBezTo>
                  <a:cubicBezTo>
                    <a:pt x="19406" y="373397"/>
                    <a:pt x="25951" y="406950"/>
                    <a:pt x="19265" y="438150"/>
                  </a:cubicBezTo>
                  <a:cubicBezTo>
                    <a:pt x="16290" y="452034"/>
                    <a:pt x="6565" y="463550"/>
                    <a:pt x="215" y="476250"/>
                  </a:cubicBezTo>
                  <a:cubicBezTo>
                    <a:pt x="3390" y="485775"/>
                    <a:pt x="0" y="502390"/>
                    <a:pt x="9740" y="504825"/>
                  </a:cubicBezTo>
                  <a:cubicBezTo>
                    <a:pt x="20846" y="507601"/>
                    <a:pt x="31661" y="495090"/>
                    <a:pt x="38315" y="485775"/>
                  </a:cubicBezTo>
                  <a:cubicBezTo>
                    <a:pt x="48253" y="471862"/>
                    <a:pt x="57365" y="438150"/>
                    <a:pt x="57365" y="43815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0" name="Freeform 40"/>
            <p:cNvSpPr>
              <a:spLocks noChangeArrowheads="1"/>
            </p:cNvSpPr>
            <p:nvPr/>
          </p:nvSpPr>
          <p:spPr bwMode="auto">
            <a:xfrm>
              <a:off x="3073" y="4381"/>
              <a:ext cx="151" cy="556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0220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G28" fmla="+- 1 0 0"/>
                <a:gd name="G29" fmla="+- 1 0 0"/>
                <a:gd name="G30" fmla="+- 1 0 0"/>
                <a:gd name="G31" fmla="+- 1 0 0"/>
                <a:gd name="G32" fmla="+- 1 0 0"/>
                <a:gd name="G33" fmla="+- 1 0 0"/>
                <a:gd name="T0" fmla="*/ 40996 w 136126"/>
                <a:gd name="T1" fmla="*/ 0 h 490895"/>
                <a:gd name="T2" fmla="*/ 31443 w 136126"/>
                <a:gd name="T3" fmla="*/ 38068 h 490895"/>
                <a:gd name="T4" fmla="*/ 12337 w 136126"/>
                <a:gd name="T5" fmla="*/ 95170 h 490895"/>
                <a:gd name="T6" fmla="*/ 21890 w 136126"/>
                <a:gd name="T7" fmla="*/ 123721 h 490895"/>
                <a:gd name="T8" fmla="*/ 2784 w 136126"/>
                <a:gd name="T9" fmla="*/ 152272 h 490895"/>
                <a:gd name="T10" fmla="*/ 40996 w 136126"/>
                <a:gd name="T11" fmla="*/ 199858 h 490895"/>
                <a:gd name="T12" fmla="*/ 60102 w 136126"/>
                <a:gd name="T13" fmla="*/ 228409 h 490895"/>
                <a:gd name="T14" fmla="*/ 79208 w 136126"/>
                <a:gd name="T15" fmla="*/ 285511 h 490895"/>
                <a:gd name="T16" fmla="*/ 98314 w 136126"/>
                <a:gd name="T17" fmla="*/ 399715 h 490895"/>
                <a:gd name="T18" fmla="*/ 117420 w 136126"/>
                <a:gd name="T19" fmla="*/ 456817 h 490895"/>
                <a:gd name="T20" fmla="*/ 98314 w 136126"/>
                <a:gd name="T21" fmla="*/ 485368 h 490895"/>
                <a:gd name="T22" fmla="*/ 136526 w 136126"/>
                <a:gd name="T23" fmla="*/ 447300 h 490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126" h="490895">
                  <a:moveTo>
                    <a:pt x="40876" y="0"/>
                  </a:moveTo>
                  <a:cubicBezTo>
                    <a:pt x="37701" y="12700"/>
                    <a:pt x="35113" y="25561"/>
                    <a:pt x="31351" y="38100"/>
                  </a:cubicBezTo>
                  <a:cubicBezTo>
                    <a:pt x="25581" y="57334"/>
                    <a:pt x="12301" y="95250"/>
                    <a:pt x="12301" y="95250"/>
                  </a:cubicBezTo>
                  <a:cubicBezTo>
                    <a:pt x="15476" y="104775"/>
                    <a:pt x="23477" y="113921"/>
                    <a:pt x="21826" y="123825"/>
                  </a:cubicBezTo>
                  <a:cubicBezTo>
                    <a:pt x="19944" y="135117"/>
                    <a:pt x="0" y="141294"/>
                    <a:pt x="2776" y="152400"/>
                  </a:cubicBezTo>
                  <a:cubicBezTo>
                    <a:pt x="7707" y="172123"/>
                    <a:pt x="28678" y="183761"/>
                    <a:pt x="40876" y="200025"/>
                  </a:cubicBezTo>
                  <a:cubicBezTo>
                    <a:pt x="47745" y="209183"/>
                    <a:pt x="55277" y="218139"/>
                    <a:pt x="59926" y="228600"/>
                  </a:cubicBezTo>
                  <a:cubicBezTo>
                    <a:pt x="68081" y="246950"/>
                    <a:pt x="78976" y="285750"/>
                    <a:pt x="78976" y="285750"/>
                  </a:cubicBezTo>
                  <a:cubicBezTo>
                    <a:pt x="85730" y="339780"/>
                    <a:pt x="84540" y="355098"/>
                    <a:pt x="98026" y="400050"/>
                  </a:cubicBezTo>
                  <a:cubicBezTo>
                    <a:pt x="103796" y="419284"/>
                    <a:pt x="117076" y="457200"/>
                    <a:pt x="117076" y="457200"/>
                  </a:cubicBezTo>
                  <a:cubicBezTo>
                    <a:pt x="110726" y="466725"/>
                    <a:pt x="87787" y="490895"/>
                    <a:pt x="98026" y="485775"/>
                  </a:cubicBezTo>
                  <a:cubicBezTo>
                    <a:pt x="114090" y="477743"/>
                    <a:pt x="136126" y="447675"/>
                    <a:pt x="136126" y="44767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1" name="Freeform 41"/>
            <p:cNvSpPr>
              <a:spLocks noChangeArrowheads="1"/>
            </p:cNvSpPr>
            <p:nvPr/>
          </p:nvSpPr>
          <p:spPr bwMode="auto">
            <a:xfrm>
              <a:off x="3077" y="4435"/>
              <a:ext cx="106" cy="587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2276 0 0"/>
                <a:gd name="G6" fmla="+- 2276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G22" fmla="+- 1 0 0"/>
                <a:gd name="G23" fmla="+- 1 0 0"/>
                <a:gd name="G24" fmla="+- 1 0 0"/>
                <a:gd name="G25" fmla="+- 1 0 0"/>
                <a:gd name="G26" fmla="+- 1 0 0"/>
                <a:gd name="G27" fmla="+- 1 0 0"/>
                <a:gd name="T0" fmla="*/ 66632 w 96901"/>
                <a:gd name="T1" fmla="*/ 0 h 516989"/>
                <a:gd name="T2" fmla="*/ 38076 w 96901"/>
                <a:gd name="T3" fmla="*/ 19068 h 516989"/>
                <a:gd name="T4" fmla="*/ 0 w 96901"/>
                <a:gd name="T5" fmla="*/ 133474 h 516989"/>
                <a:gd name="T6" fmla="*/ 9519 w 96901"/>
                <a:gd name="T7" fmla="*/ 162075 h 516989"/>
                <a:gd name="T8" fmla="*/ 66632 w 96901"/>
                <a:gd name="T9" fmla="*/ 219278 h 516989"/>
                <a:gd name="T10" fmla="*/ 76151 w 96901"/>
                <a:gd name="T11" fmla="*/ 257413 h 516989"/>
                <a:gd name="T12" fmla="*/ 95189 w 96901"/>
                <a:gd name="T13" fmla="*/ 286015 h 516989"/>
                <a:gd name="T14" fmla="*/ 85670 w 96901"/>
                <a:gd name="T15" fmla="*/ 314616 h 516989"/>
                <a:gd name="T16" fmla="*/ 76151 w 96901"/>
                <a:gd name="T17" fmla="*/ 390887 h 516989"/>
                <a:gd name="T18" fmla="*/ 38076 w 96901"/>
                <a:gd name="T19" fmla="*/ 457624 h 516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901" h="516989">
                  <a:moveTo>
                    <a:pt x="66675" y="0"/>
                  </a:moveTo>
                  <a:cubicBezTo>
                    <a:pt x="57150" y="6350"/>
                    <a:pt x="43220" y="8811"/>
                    <a:pt x="38100" y="19050"/>
                  </a:cubicBezTo>
                  <a:cubicBezTo>
                    <a:pt x="20139" y="54971"/>
                    <a:pt x="0" y="133350"/>
                    <a:pt x="0" y="133350"/>
                  </a:cubicBezTo>
                  <a:cubicBezTo>
                    <a:pt x="3175" y="142875"/>
                    <a:pt x="3361" y="154000"/>
                    <a:pt x="9525" y="161925"/>
                  </a:cubicBezTo>
                  <a:cubicBezTo>
                    <a:pt x="26065" y="183191"/>
                    <a:pt x="66675" y="219075"/>
                    <a:pt x="66675" y="219075"/>
                  </a:cubicBezTo>
                  <a:cubicBezTo>
                    <a:pt x="69850" y="231775"/>
                    <a:pt x="71043" y="245143"/>
                    <a:pt x="76200" y="257175"/>
                  </a:cubicBezTo>
                  <a:cubicBezTo>
                    <a:pt x="80709" y="267697"/>
                    <a:pt x="93368" y="274458"/>
                    <a:pt x="95250" y="285750"/>
                  </a:cubicBezTo>
                  <a:cubicBezTo>
                    <a:pt x="96901" y="295654"/>
                    <a:pt x="88900" y="304800"/>
                    <a:pt x="85725" y="314325"/>
                  </a:cubicBezTo>
                  <a:cubicBezTo>
                    <a:pt x="82550" y="339725"/>
                    <a:pt x="83835" y="366093"/>
                    <a:pt x="76200" y="390525"/>
                  </a:cubicBezTo>
                  <a:cubicBezTo>
                    <a:pt x="36680" y="516989"/>
                    <a:pt x="38100" y="489821"/>
                    <a:pt x="38100" y="45720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2" name="Freeform 42"/>
            <p:cNvSpPr>
              <a:spLocks noChangeArrowheads="1"/>
            </p:cNvSpPr>
            <p:nvPr/>
          </p:nvSpPr>
          <p:spPr bwMode="auto">
            <a:xfrm>
              <a:off x="2968" y="4370"/>
              <a:ext cx="246" cy="610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 0 0"/>
                <a:gd name="G15" fmla="*/ 1 0 51712"/>
                <a:gd name="G16" fmla="+- 1 0 0"/>
                <a:gd name="G17" fmla="+- 30988 0 0"/>
                <a:gd name="G18" fmla="+- 1 0 0"/>
                <a:gd name="G19" fmla="+- 1 0 0"/>
                <a:gd name="G20" fmla="+- 1 0 0"/>
                <a:gd name="G21" fmla="+- 1 0 0"/>
                <a:gd name="T0" fmla="*/ 219077 w 219332"/>
                <a:gd name="T1" fmla="*/ 0 h 538684"/>
                <a:gd name="T2" fmla="*/ 190535 w 219332"/>
                <a:gd name="T3" fmla="*/ 266412 h 538684"/>
                <a:gd name="T4" fmla="*/ 181021 w 219332"/>
                <a:gd name="T5" fmla="*/ 323501 h 538684"/>
                <a:gd name="T6" fmla="*/ 161993 w 219332"/>
                <a:gd name="T7" fmla="*/ 361560 h 538684"/>
                <a:gd name="T8" fmla="*/ 38312 w 219332"/>
                <a:gd name="T9" fmla="*/ 456707 h 538684"/>
                <a:gd name="T10" fmla="*/ 257 w 219332"/>
                <a:gd name="T11" fmla="*/ 475736 h 538684"/>
                <a:gd name="T12" fmla="*/ 57340 w 219332"/>
                <a:gd name="T13" fmla="*/ 513795 h 538684"/>
                <a:gd name="T14" fmla="*/ 114424 w 219332"/>
                <a:gd name="T15" fmla="*/ 532825 h 538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9332" h="538684">
                  <a:moveTo>
                    <a:pt x="219332" y="0"/>
                  </a:moveTo>
                  <a:cubicBezTo>
                    <a:pt x="189862" y="338908"/>
                    <a:pt x="216649" y="124293"/>
                    <a:pt x="190757" y="266700"/>
                  </a:cubicBezTo>
                  <a:cubicBezTo>
                    <a:pt x="187302" y="285701"/>
                    <a:pt x="186781" y="305352"/>
                    <a:pt x="181232" y="323850"/>
                  </a:cubicBezTo>
                  <a:cubicBezTo>
                    <a:pt x="177152" y="337450"/>
                    <a:pt x="172222" y="351910"/>
                    <a:pt x="162182" y="361950"/>
                  </a:cubicBezTo>
                  <a:cubicBezTo>
                    <a:pt x="155871" y="368261"/>
                    <a:pt x="73206" y="437286"/>
                    <a:pt x="38357" y="457200"/>
                  </a:cubicBezTo>
                  <a:cubicBezTo>
                    <a:pt x="26029" y="464245"/>
                    <a:pt x="12957" y="469900"/>
                    <a:pt x="257" y="476250"/>
                  </a:cubicBezTo>
                  <a:cubicBezTo>
                    <a:pt x="33740" y="526475"/>
                    <a:pt x="0" y="489747"/>
                    <a:pt x="57407" y="514350"/>
                  </a:cubicBezTo>
                  <a:cubicBezTo>
                    <a:pt x="114185" y="538684"/>
                    <a:pt x="57662" y="533400"/>
                    <a:pt x="114557" y="533400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3" name="Freeform 43"/>
            <p:cNvSpPr>
              <a:spLocks noChangeArrowheads="1"/>
            </p:cNvSpPr>
            <p:nvPr/>
          </p:nvSpPr>
          <p:spPr bwMode="auto">
            <a:xfrm>
              <a:off x="3055" y="4457"/>
              <a:ext cx="224" cy="464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16353 0 0"/>
                <a:gd name="G15" fmla="+- 1 0 0"/>
                <a:gd name="G16" fmla="+- 1 0 0"/>
                <a:gd name="G17" fmla="+- 1 0 0"/>
                <a:gd name="G18" fmla="+- 1 0 0"/>
                <a:gd name="G19" fmla="+- 1 0 0"/>
                <a:gd name="G20" fmla="+- 1 0 0"/>
                <a:gd name="G21" fmla="+- 1 0 0"/>
                <a:gd name="T0" fmla="*/ 95520 w 200540"/>
                <a:gd name="T1" fmla="*/ 0 h 409575"/>
                <a:gd name="T2" fmla="*/ 67018 w 200540"/>
                <a:gd name="T3" fmla="*/ 133335 h 409575"/>
                <a:gd name="T4" fmla="*/ 48017 w 200540"/>
                <a:gd name="T5" fmla="*/ 200003 h 409575"/>
                <a:gd name="T6" fmla="*/ 29016 w 200540"/>
                <a:gd name="T7" fmla="*/ 285719 h 409575"/>
                <a:gd name="T8" fmla="*/ 19515 w 200540"/>
                <a:gd name="T9" fmla="*/ 380958 h 409575"/>
                <a:gd name="T10" fmla="*/ 10014 w 200540"/>
                <a:gd name="T11" fmla="*/ 409530 h 409575"/>
                <a:gd name="T12" fmla="*/ 57517 w 200540"/>
                <a:gd name="T13" fmla="*/ 380958 h 409575"/>
                <a:gd name="T14" fmla="*/ 200027 w 200540"/>
                <a:gd name="T15" fmla="*/ 352386 h 409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540" h="409575">
                  <a:moveTo>
                    <a:pt x="95765" y="0"/>
                  </a:moveTo>
                  <a:cubicBezTo>
                    <a:pt x="84893" y="54358"/>
                    <a:pt x="80224" y="85560"/>
                    <a:pt x="67190" y="133350"/>
                  </a:cubicBezTo>
                  <a:cubicBezTo>
                    <a:pt x="61108" y="155650"/>
                    <a:pt x="53337" y="177503"/>
                    <a:pt x="48140" y="200025"/>
                  </a:cubicBezTo>
                  <a:cubicBezTo>
                    <a:pt x="22995" y="308987"/>
                    <a:pt x="51985" y="217066"/>
                    <a:pt x="29090" y="285750"/>
                  </a:cubicBezTo>
                  <a:cubicBezTo>
                    <a:pt x="25915" y="317500"/>
                    <a:pt x="24417" y="349463"/>
                    <a:pt x="19565" y="381000"/>
                  </a:cubicBezTo>
                  <a:cubicBezTo>
                    <a:pt x="18038" y="390923"/>
                    <a:pt x="0" y="409575"/>
                    <a:pt x="10040" y="409575"/>
                  </a:cubicBezTo>
                  <a:cubicBezTo>
                    <a:pt x="28553" y="409575"/>
                    <a:pt x="39933" y="386320"/>
                    <a:pt x="57665" y="381000"/>
                  </a:cubicBezTo>
                  <a:cubicBezTo>
                    <a:pt x="104185" y="367044"/>
                    <a:pt x="200540" y="352425"/>
                    <a:pt x="200540" y="352425"/>
                  </a:cubicBezTo>
                </a:path>
              </a:pathLst>
            </a:custGeom>
            <a:noFill/>
            <a:ln w="6480" cap="flat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30764" name="AutoShape 44"/>
            <p:cNvCxnSpPr>
              <a:cxnSpLocks noChangeShapeType="1"/>
            </p:cNvCxnSpPr>
            <p:nvPr/>
          </p:nvCxnSpPr>
          <p:spPr bwMode="auto">
            <a:xfrm flipH="1">
              <a:off x="2812" y="3598"/>
              <a:ext cx="779" cy="0"/>
            </a:xfrm>
            <a:prstGeom prst="straightConnector1">
              <a:avLst/>
            </a:prstGeom>
            <a:noFill/>
            <a:ln w="6480" cap="sq">
              <a:solidFill>
                <a:srgbClr val="56C5FF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765" name="AutoShape 45"/>
            <p:cNvCxnSpPr>
              <a:cxnSpLocks noChangeShapeType="1"/>
            </p:cNvCxnSpPr>
            <p:nvPr/>
          </p:nvCxnSpPr>
          <p:spPr bwMode="auto">
            <a:xfrm flipH="1">
              <a:off x="3392" y="4556"/>
              <a:ext cx="204" cy="0"/>
            </a:xfrm>
            <a:prstGeom prst="straightConnector1">
              <a:avLst/>
            </a:prstGeom>
            <a:noFill/>
            <a:ln w="6480" cap="sq">
              <a:solidFill>
                <a:srgbClr val="56C5FF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766" name="AutoShape 46"/>
            <p:cNvCxnSpPr>
              <a:cxnSpLocks noChangeShapeType="1"/>
            </p:cNvCxnSpPr>
            <p:nvPr/>
          </p:nvCxnSpPr>
          <p:spPr bwMode="auto">
            <a:xfrm flipH="1">
              <a:off x="3392" y="4382"/>
              <a:ext cx="204" cy="0"/>
            </a:xfrm>
            <a:prstGeom prst="straightConnector1">
              <a:avLst/>
            </a:prstGeom>
            <a:noFill/>
            <a:ln w="6480" cap="sq">
              <a:solidFill>
                <a:srgbClr val="56C5FF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767" name="AutoShape 47"/>
            <p:cNvCxnSpPr>
              <a:cxnSpLocks noChangeShapeType="1"/>
            </p:cNvCxnSpPr>
            <p:nvPr/>
          </p:nvCxnSpPr>
          <p:spPr bwMode="auto">
            <a:xfrm flipH="1">
              <a:off x="3299" y="4730"/>
              <a:ext cx="293" cy="0"/>
            </a:xfrm>
            <a:prstGeom prst="straightConnector1">
              <a:avLst/>
            </a:prstGeom>
            <a:noFill/>
            <a:ln w="6480" cap="sq">
              <a:solidFill>
                <a:srgbClr val="56C5FF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0768" name="Text Box 48"/>
            <p:cNvSpPr txBox="1">
              <a:spLocks noChangeArrowheads="1"/>
            </p:cNvSpPr>
            <p:nvPr/>
          </p:nvSpPr>
          <p:spPr bwMode="auto">
            <a:xfrm>
              <a:off x="3727" y="3869"/>
              <a:ext cx="541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Drift Gap</a:t>
              </a:r>
            </a:p>
          </p:txBody>
        </p:sp>
        <p:sp>
          <p:nvSpPr>
            <p:cNvPr id="30769" name="Text Box 49"/>
            <p:cNvSpPr txBox="1">
              <a:spLocks noChangeArrowheads="1"/>
            </p:cNvSpPr>
            <p:nvPr/>
          </p:nvSpPr>
          <p:spPr bwMode="auto">
            <a:xfrm>
              <a:off x="3735" y="4293"/>
              <a:ext cx="561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Transfer 1</a:t>
              </a:r>
            </a:p>
          </p:txBody>
        </p:sp>
        <p:sp>
          <p:nvSpPr>
            <p:cNvPr id="30770" name="Text Box 50"/>
            <p:cNvSpPr txBox="1">
              <a:spLocks noChangeArrowheads="1"/>
            </p:cNvSpPr>
            <p:nvPr/>
          </p:nvSpPr>
          <p:spPr bwMode="auto">
            <a:xfrm>
              <a:off x="3743" y="4740"/>
              <a:ext cx="570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Induction</a:t>
              </a:r>
            </a:p>
          </p:txBody>
        </p:sp>
        <p:sp>
          <p:nvSpPr>
            <p:cNvPr id="30771" name="Text Box 51"/>
            <p:cNvSpPr txBox="1">
              <a:spLocks noChangeArrowheads="1"/>
            </p:cNvSpPr>
            <p:nvPr/>
          </p:nvSpPr>
          <p:spPr bwMode="auto">
            <a:xfrm>
              <a:off x="3735" y="4522"/>
              <a:ext cx="573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Transfer 2</a:t>
              </a:r>
            </a:p>
          </p:txBody>
        </p:sp>
        <p:sp>
          <p:nvSpPr>
            <p:cNvPr id="30772" name="Text Box 52"/>
            <p:cNvSpPr txBox="1">
              <a:spLocks noChangeArrowheads="1"/>
            </p:cNvSpPr>
            <p:nvPr/>
          </p:nvSpPr>
          <p:spPr bwMode="auto">
            <a:xfrm>
              <a:off x="532" y="4207"/>
              <a:ext cx="395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GEM 1</a:t>
              </a:r>
            </a:p>
          </p:txBody>
        </p:sp>
        <p:sp>
          <p:nvSpPr>
            <p:cNvPr id="30773" name="Text Box 53"/>
            <p:cNvSpPr txBox="1">
              <a:spLocks noChangeArrowheads="1"/>
            </p:cNvSpPr>
            <p:nvPr/>
          </p:nvSpPr>
          <p:spPr bwMode="auto">
            <a:xfrm>
              <a:off x="532" y="4381"/>
              <a:ext cx="406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GEM 2</a:t>
              </a:r>
            </a:p>
          </p:txBody>
        </p:sp>
        <p:sp>
          <p:nvSpPr>
            <p:cNvPr id="30774" name="Text Box 54"/>
            <p:cNvSpPr txBox="1">
              <a:spLocks noChangeArrowheads="1"/>
            </p:cNvSpPr>
            <p:nvPr/>
          </p:nvSpPr>
          <p:spPr bwMode="auto">
            <a:xfrm>
              <a:off x="532" y="4555"/>
              <a:ext cx="403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GEM 3</a:t>
              </a:r>
            </a:p>
          </p:txBody>
        </p:sp>
        <p:sp>
          <p:nvSpPr>
            <p:cNvPr id="30775" name="Text Box 55"/>
            <p:cNvSpPr txBox="1">
              <a:spLocks noChangeArrowheads="1"/>
            </p:cNvSpPr>
            <p:nvPr/>
          </p:nvSpPr>
          <p:spPr bwMode="auto">
            <a:xfrm>
              <a:off x="559" y="3423"/>
              <a:ext cx="363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Mesh</a:t>
              </a:r>
            </a:p>
          </p:txBody>
        </p:sp>
        <p:sp>
          <p:nvSpPr>
            <p:cNvPr id="30776" name="Text Box 56"/>
            <p:cNvSpPr txBox="1">
              <a:spLocks noChangeArrowheads="1"/>
            </p:cNvSpPr>
            <p:nvPr/>
          </p:nvSpPr>
          <p:spPr bwMode="auto">
            <a:xfrm>
              <a:off x="514" y="4816"/>
              <a:ext cx="564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X-Y Strips</a:t>
              </a:r>
            </a:p>
          </p:txBody>
        </p:sp>
        <p:cxnSp>
          <p:nvCxnSpPr>
            <p:cNvPr id="30777" name="AutoShape 57"/>
            <p:cNvCxnSpPr>
              <a:cxnSpLocks noChangeShapeType="1"/>
            </p:cNvCxnSpPr>
            <p:nvPr/>
          </p:nvCxnSpPr>
          <p:spPr bwMode="auto">
            <a:xfrm>
              <a:off x="2691" y="5101"/>
              <a:ext cx="479" cy="0"/>
            </a:xfrm>
            <a:prstGeom prst="straightConnector1">
              <a:avLst/>
            </a:prstGeom>
            <a:noFill/>
            <a:ln w="6480" cap="sq">
              <a:solidFill>
                <a:srgbClr val="56C5FF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0778" name="Text Box 58"/>
            <p:cNvSpPr txBox="1">
              <a:spLocks noChangeArrowheads="1"/>
            </p:cNvSpPr>
            <p:nvPr/>
          </p:nvSpPr>
          <p:spPr bwMode="auto">
            <a:xfrm>
              <a:off x="2321" y="5063"/>
              <a:ext cx="1361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Pitch: 400um</a:t>
              </a:r>
            </a:p>
          </p:txBody>
        </p:sp>
        <p:sp>
          <p:nvSpPr>
            <p:cNvPr id="30779" name="Text Box 59"/>
            <p:cNvSpPr txBox="1">
              <a:spLocks noChangeArrowheads="1"/>
            </p:cNvSpPr>
            <p:nvPr/>
          </p:nvSpPr>
          <p:spPr bwMode="auto">
            <a:xfrm>
              <a:off x="4567" y="3858"/>
              <a:ext cx="377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17mm</a:t>
              </a:r>
            </a:p>
          </p:txBody>
        </p:sp>
        <p:sp>
          <p:nvSpPr>
            <p:cNvPr id="30780" name="Text Box 60"/>
            <p:cNvSpPr txBox="1">
              <a:spLocks noChangeArrowheads="1"/>
            </p:cNvSpPr>
            <p:nvPr/>
          </p:nvSpPr>
          <p:spPr bwMode="auto">
            <a:xfrm>
              <a:off x="4567" y="4293"/>
              <a:ext cx="405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1.5mm</a:t>
              </a:r>
            </a:p>
          </p:txBody>
        </p:sp>
        <p:sp>
          <p:nvSpPr>
            <p:cNvPr id="30781" name="Text Box 61"/>
            <p:cNvSpPr txBox="1">
              <a:spLocks noChangeArrowheads="1"/>
            </p:cNvSpPr>
            <p:nvPr/>
          </p:nvSpPr>
          <p:spPr bwMode="auto">
            <a:xfrm>
              <a:off x="4565" y="4729"/>
              <a:ext cx="343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2mm</a:t>
              </a:r>
            </a:p>
          </p:txBody>
        </p:sp>
        <p:sp>
          <p:nvSpPr>
            <p:cNvPr id="30782" name="Text Box 62"/>
            <p:cNvSpPr txBox="1">
              <a:spLocks noChangeArrowheads="1"/>
            </p:cNvSpPr>
            <p:nvPr/>
          </p:nvSpPr>
          <p:spPr bwMode="auto">
            <a:xfrm>
              <a:off x="4567" y="4522"/>
              <a:ext cx="405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1.5mm</a:t>
              </a:r>
            </a:p>
          </p:txBody>
        </p:sp>
        <p:cxnSp>
          <p:nvCxnSpPr>
            <p:cNvPr id="30783" name="AutoShape 63"/>
            <p:cNvCxnSpPr>
              <a:cxnSpLocks noChangeShapeType="1"/>
            </p:cNvCxnSpPr>
            <p:nvPr/>
          </p:nvCxnSpPr>
          <p:spPr bwMode="auto">
            <a:xfrm>
              <a:off x="1554" y="4970"/>
              <a:ext cx="607" cy="345"/>
            </a:xfrm>
            <a:prstGeom prst="bentConnector3">
              <a:avLst>
                <a:gd name="adj1" fmla="val 50000"/>
              </a:avLst>
            </a:prstGeom>
            <a:noFill/>
            <a:ln w="6480" cap="sq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0784" name="AutoShape 64"/>
            <p:cNvSpPr>
              <a:spLocks noChangeArrowheads="1"/>
            </p:cNvSpPr>
            <p:nvPr/>
          </p:nvSpPr>
          <p:spPr bwMode="auto">
            <a:xfrm rot="5400000">
              <a:off x="2474" y="5448"/>
              <a:ext cx="344" cy="256"/>
            </a:xfrm>
            <a:prstGeom prst="triangle">
              <a:avLst>
                <a:gd name="adj" fmla="val 50000"/>
              </a:avLst>
            </a:prstGeom>
            <a:solidFill>
              <a:srgbClr val="56C5FF"/>
            </a:solidFill>
            <a:ln w="12600" cap="sq">
              <a:solidFill>
                <a:srgbClr val="3D90B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5" name="Line 65"/>
            <p:cNvSpPr>
              <a:spLocks noChangeShapeType="1"/>
            </p:cNvSpPr>
            <p:nvPr/>
          </p:nvSpPr>
          <p:spPr bwMode="auto">
            <a:xfrm>
              <a:off x="2413" y="5578"/>
              <a:ext cx="517" cy="0"/>
            </a:xfrm>
            <a:prstGeom prst="line">
              <a:avLst/>
            </a:prstGeom>
            <a:noFill/>
            <a:ln w="6480" cap="sq">
              <a:solidFill>
                <a:srgbClr val="56C5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86" name="Text Box 66"/>
            <p:cNvSpPr txBox="1">
              <a:spLocks noChangeArrowheads="1"/>
            </p:cNvSpPr>
            <p:nvPr/>
          </p:nvSpPr>
          <p:spPr bwMode="auto">
            <a:xfrm>
              <a:off x="3006" y="5426"/>
              <a:ext cx="827" cy="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844">
                  <a:latin typeface="Constantia" panose="02030602050306030303" pitchFamily="18" charset="0"/>
                </a:rPr>
                <a:t>Preamp/Shaper</a:t>
              </a:r>
            </a:p>
          </p:txBody>
        </p:sp>
        <p:sp>
          <p:nvSpPr>
            <p:cNvPr id="30787" name="Oval 67"/>
            <p:cNvSpPr>
              <a:spLocks noChangeArrowheads="1"/>
            </p:cNvSpPr>
            <p:nvPr/>
          </p:nvSpPr>
          <p:spPr bwMode="auto">
            <a:xfrm>
              <a:off x="2870" y="3758"/>
              <a:ext cx="60" cy="6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8" name="Oval 68"/>
            <p:cNvSpPr>
              <a:spLocks noChangeArrowheads="1"/>
            </p:cNvSpPr>
            <p:nvPr/>
          </p:nvSpPr>
          <p:spPr bwMode="auto">
            <a:xfrm>
              <a:off x="2636" y="3833"/>
              <a:ext cx="175" cy="17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9" name="Oval 69"/>
            <p:cNvSpPr>
              <a:spLocks noChangeArrowheads="1"/>
            </p:cNvSpPr>
            <p:nvPr/>
          </p:nvSpPr>
          <p:spPr bwMode="auto">
            <a:xfrm flipH="1">
              <a:off x="2511" y="4058"/>
              <a:ext cx="79" cy="7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0" name="Oval 70"/>
            <p:cNvSpPr>
              <a:spLocks noChangeArrowheads="1"/>
            </p:cNvSpPr>
            <p:nvPr/>
          </p:nvSpPr>
          <p:spPr bwMode="auto">
            <a:xfrm>
              <a:off x="3013" y="3597"/>
              <a:ext cx="99" cy="10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1" name="Oval 71"/>
            <p:cNvSpPr>
              <a:spLocks noChangeArrowheads="1"/>
            </p:cNvSpPr>
            <p:nvPr/>
          </p:nvSpPr>
          <p:spPr bwMode="auto">
            <a:xfrm>
              <a:off x="2337" y="4188"/>
              <a:ext cx="120" cy="12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2" name="Text Box 72"/>
            <p:cNvSpPr txBox="1">
              <a:spLocks noChangeArrowheads="1"/>
            </p:cNvSpPr>
            <p:nvPr/>
          </p:nvSpPr>
          <p:spPr bwMode="auto">
            <a:xfrm>
              <a:off x="1379" y="3650"/>
              <a:ext cx="739" cy="2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289" tIns="32910" rIns="63289" bIns="32910">
              <a:spAutoFit/>
            </a:bodyPr>
            <a:lstStyle>
              <a:lvl1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1pPr>
              <a:lvl2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2pPr>
              <a:lvl3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3pPr>
              <a:lvl4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4pPr>
              <a:lvl5pPr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5pPr>
              <a:lvl6pPr marL="25146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6pPr>
              <a:lvl7pPr marL="29718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7pPr>
              <a:lvl8pPr marL="34290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8pPr>
              <a:lvl9pPr marL="3886200" indent="-228600" defTabSz="358775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357188" algn="l"/>
                  <a:tab pos="715963" algn="l"/>
                  <a:tab pos="1074738" algn="l"/>
                  <a:tab pos="1433513" algn="l"/>
                  <a:tab pos="1792288" algn="l"/>
                  <a:tab pos="2151063" algn="l"/>
                  <a:tab pos="2509838" algn="l"/>
                  <a:tab pos="2868613" algn="l"/>
                  <a:tab pos="3227388" algn="l"/>
                  <a:tab pos="3586163" algn="l"/>
                  <a:tab pos="3944938" algn="l"/>
                  <a:tab pos="4303713" algn="l"/>
                  <a:tab pos="4662488" algn="l"/>
                  <a:tab pos="5021263" algn="l"/>
                  <a:tab pos="5380038" algn="l"/>
                  <a:tab pos="5738813" algn="l"/>
                  <a:tab pos="6097588" algn="l"/>
                  <a:tab pos="6456363" algn="l"/>
                  <a:tab pos="6815138" algn="l"/>
                  <a:tab pos="7173913" algn="l"/>
                </a:tabLst>
                <a:defRPr sz="1200">
                  <a:solidFill>
                    <a:srgbClr val="FFFFFF"/>
                  </a:solidFill>
                  <a:latin typeface="Helvetica Neue Light" charset="0"/>
                  <a:ea typeface="ヒラギノ角ゴ ProN W3" charset="0"/>
                  <a:cs typeface="ヒラギノ角ゴ ProN W3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r>
                <a:rPr lang="en-US" sz="703"/>
                <a:t>Primary Charge </a:t>
              </a:r>
            </a:p>
            <a:p>
              <a:pPr eaLnBrk="1" hangingPunct="1">
                <a:buClrTx/>
                <a:buFontTx/>
                <a:buNone/>
              </a:pPr>
              <a:r>
                <a:rPr lang="en-US" sz="703"/>
                <a:t>Fluctuation</a:t>
              </a:r>
            </a:p>
          </p:txBody>
        </p:sp>
      </p:grpSp>
      <p:sp>
        <p:nvSpPr>
          <p:cNvPr id="30793" name="Text Box 73"/>
          <p:cNvSpPr txBox="1">
            <a:spLocks noChangeArrowheads="1"/>
          </p:cNvSpPr>
          <p:nvPr/>
        </p:nvSpPr>
        <p:spPr bwMode="auto">
          <a:xfrm>
            <a:off x="6043904" y="2795510"/>
            <a:ext cx="2708258" cy="160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Charge produced closer to the entrance window has a longer drift distance, arrives later</a:t>
            </a:r>
          </a:p>
          <a:p>
            <a:endParaRPr lang="en-US" sz="1688">
              <a:solidFill>
                <a:srgbClr val="000000"/>
              </a:solidFill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Charge closer to the 1</a:t>
            </a:r>
            <a:r>
              <a:rPr lang="en-US" sz="1688" baseline="33000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st</a:t>
            </a:r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 GEM arrives earlier</a:t>
            </a:r>
          </a:p>
        </p:txBody>
      </p:sp>
      <p:sp>
        <p:nvSpPr>
          <p:cNvPr id="30794" name="Line 74"/>
          <p:cNvSpPr>
            <a:spLocks noChangeShapeType="1"/>
          </p:cNvSpPr>
          <p:nvPr/>
        </p:nvSpPr>
        <p:spPr bwMode="auto">
          <a:xfrm flipH="1">
            <a:off x="3606919" y="3195162"/>
            <a:ext cx="2438102" cy="386256"/>
          </a:xfrm>
          <a:prstGeom prst="line">
            <a:avLst/>
          </a:prstGeom>
          <a:noFill/>
          <a:ln w="36000" cap="flat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5" name="Line 75"/>
          <p:cNvSpPr>
            <a:spLocks noChangeShapeType="1"/>
          </p:cNvSpPr>
          <p:nvPr/>
        </p:nvSpPr>
        <p:spPr bwMode="auto">
          <a:xfrm flipH="1">
            <a:off x="2835522" y="4055866"/>
            <a:ext cx="3209499" cy="168569"/>
          </a:xfrm>
          <a:prstGeom prst="line">
            <a:avLst/>
          </a:prstGeom>
          <a:noFill/>
          <a:ln w="36000" cap="flat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6" name="Text Box 76"/>
          <p:cNvSpPr txBox="1">
            <a:spLocks noChangeArrowheads="1"/>
          </p:cNvSpPr>
          <p:nvPr/>
        </p:nvSpPr>
        <p:spPr bwMode="auto">
          <a:xfrm>
            <a:off x="550360" y="872043"/>
            <a:ext cx="8322368" cy="2121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1688" dirty="0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Just like a TPC, the GEM measure </a:t>
            </a:r>
            <a:r>
              <a:rPr lang="en-US" sz="1688" dirty="0" err="1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x,y</a:t>
            </a:r>
            <a:r>
              <a:rPr lang="en-US" sz="1688" dirty="0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 at the anode plane</a:t>
            </a:r>
          </a:p>
          <a:p>
            <a:r>
              <a:rPr lang="en-US" sz="1688" dirty="0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Uses drift time to get the z component of the track</a:t>
            </a:r>
          </a:p>
          <a:p>
            <a:r>
              <a:rPr lang="en-US" sz="1688" dirty="0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Especially important for non-normal incidence as the centroid calculation gradually breaks down with larger angles</a:t>
            </a:r>
          </a:p>
          <a:p>
            <a:r>
              <a:rPr lang="en-US" sz="1688" dirty="0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We used the CMS Silicon Telescope with a position resolution o(10um) to pinpoint the tracks</a:t>
            </a:r>
          </a:p>
          <a:p>
            <a:endParaRPr lang="en-US" sz="1688" dirty="0">
              <a:solidFill>
                <a:srgbClr val="000000"/>
              </a:solidFill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endParaRPr lang="en-US" sz="1688" dirty="0">
              <a:solidFill>
                <a:srgbClr val="000000"/>
              </a:solidFill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endParaRPr lang="en-US" sz="1688" dirty="0">
              <a:solidFill>
                <a:srgbClr val="000000"/>
              </a:solidFill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3148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j-ea"/>
              </a:rPr>
              <a:t>Commercial (small) mirror </a:t>
            </a:r>
            <a:r>
              <a:rPr lang="en-US" dirty="0" err="1" smtClean="0">
                <a:ea typeface="+mj-ea"/>
              </a:rPr>
              <a:t>Reflectivities</a:t>
            </a:r>
            <a:endParaRPr lang="en-US" dirty="0"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" y="3327400"/>
            <a:ext cx="9026525" cy="3187700"/>
          </a:xfrm>
        </p:spPr>
        <p:txBody>
          <a:bodyPr/>
          <a:lstStyle/>
          <a:p>
            <a:pPr marL="342883" indent="-342883" eaLnBrk="1" hangingPunct="1">
              <a:buFont typeface="Wingdings" charset="2"/>
              <a:buChar char="q"/>
              <a:defRPr/>
            </a:pPr>
            <a:r>
              <a:rPr lang="en-US" dirty="0" smtClean="0">
                <a:ea typeface="+mn-ea"/>
              </a:rPr>
              <a:t>Bare aluminum mirrors no good (</a:t>
            </a:r>
            <a:r>
              <a:rPr lang="en-US" dirty="0" err="1" smtClean="0">
                <a:ea typeface="+mn-ea"/>
              </a:rPr>
              <a:t>AlO</a:t>
            </a:r>
            <a:r>
              <a:rPr lang="en-US" dirty="0" smtClean="0">
                <a:ea typeface="+mn-ea"/>
              </a:rPr>
              <a:t>…high cutoff).</a:t>
            </a:r>
          </a:p>
          <a:p>
            <a:pPr marL="342883" indent="-342883" eaLnBrk="1" hangingPunct="1">
              <a:buFont typeface="Wingdings" charset="2"/>
              <a:buChar char="q"/>
              <a:defRPr/>
            </a:pPr>
            <a:r>
              <a:rPr lang="en-US" dirty="0" smtClean="0">
                <a:ea typeface="+mn-ea"/>
              </a:rPr>
              <a:t>Better has MgF</a:t>
            </a:r>
            <a:r>
              <a:rPr lang="en-US" baseline="-25000" dirty="0" smtClean="0">
                <a:ea typeface="+mn-ea"/>
              </a:rPr>
              <a:t>2</a:t>
            </a:r>
            <a:r>
              <a:rPr lang="en-US" dirty="0" smtClean="0">
                <a:ea typeface="+mn-ea"/>
              </a:rPr>
              <a:t> overcoat (right hand).</a:t>
            </a:r>
          </a:p>
          <a:p>
            <a:pPr marL="742912" lvl="1" indent="-285735" eaLnBrk="1" hangingPunct="1">
              <a:buFont typeface="Wingdings" charset="2"/>
              <a:buChar char="Ø"/>
              <a:defRPr/>
            </a:pPr>
            <a:r>
              <a:rPr lang="en-US" dirty="0" smtClean="0">
                <a:ea typeface="+mn-ea"/>
              </a:rPr>
              <a:t>Exists and has been made to large scale.</a:t>
            </a:r>
          </a:p>
          <a:p>
            <a:pPr marL="742912" lvl="1" indent="-285735" eaLnBrk="1" hangingPunct="1">
              <a:buFont typeface="Wingdings" charset="2"/>
              <a:buChar char="Ø"/>
              <a:defRPr/>
            </a:pPr>
            <a:r>
              <a:rPr lang="en-US" dirty="0" smtClean="0">
                <a:ea typeface="+mn-ea"/>
              </a:rPr>
              <a:t>Not good enough.</a:t>
            </a:r>
          </a:p>
          <a:p>
            <a:pPr marL="342883" indent="-342883" eaLnBrk="1" hangingPunct="1">
              <a:buFont typeface="Wingdings" charset="2"/>
              <a:buChar char="q"/>
              <a:defRPr/>
            </a:pPr>
            <a:r>
              <a:rPr lang="en-US" dirty="0" smtClean="0">
                <a:ea typeface="+mn-ea"/>
              </a:rPr>
              <a:t>Thin Film Interference!</a:t>
            </a:r>
          </a:p>
          <a:p>
            <a:pPr marL="742912" lvl="1" indent="-285735" eaLnBrk="1" hangingPunct="1">
              <a:buFont typeface="Wingdings" charset="2"/>
              <a:buChar char="Ø"/>
              <a:defRPr/>
            </a:pPr>
            <a:r>
              <a:rPr lang="en-US" dirty="0" smtClean="0">
                <a:ea typeface="+mn-ea"/>
              </a:rPr>
              <a:t>Tuned for peak at 120 nm.</a:t>
            </a:r>
          </a:p>
          <a:p>
            <a:pPr marL="742912" lvl="1" indent="-285735" eaLnBrk="1" hangingPunct="1">
              <a:buFont typeface="Wingdings" charset="2"/>
              <a:buChar char="Ø"/>
              <a:defRPr/>
            </a:pPr>
            <a:r>
              <a:rPr lang="en-US" dirty="0" smtClean="0">
                <a:ea typeface="+mn-ea"/>
              </a:rPr>
              <a:t>Retrieves (most of) the lost light.</a:t>
            </a:r>
            <a:endParaRPr lang="en-US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D8FA02-BB0D-4449-80C5-FCB46B156553}" type="slidenum">
              <a:rPr lang="en-US" altLang="ja-JP"/>
              <a:pPr>
                <a:defRPr/>
              </a:pPr>
              <a:t>50</a:t>
            </a:fld>
            <a:endParaRPr lang="en-US" altLang="ja-JP" dirty="0"/>
          </a:p>
        </p:txBody>
      </p:sp>
      <p:pic>
        <p:nvPicPr>
          <p:cNvPr id="12288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700" y="727075"/>
            <a:ext cx="308610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88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9813" y="712788"/>
            <a:ext cx="308610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 bwMode="auto">
          <a:xfrm>
            <a:off x="6115050" y="5094288"/>
            <a:ext cx="2055813" cy="630237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115050" y="4903788"/>
            <a:ext cx="2055813" cy="190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122889" name="Straight Arrow Connector 8"/>
          <p:cNvCxnSpPr>
            <a:cxnSpLocks noChangeShapeType="1"/>
          </p:cNvCxnSpPr>
          <p:nvPr/>
        </p:nvCxnSpPr>
        <p:spPr bwMode="auto">
          <a:xfrm>
            <a:off x="6424613" y="4073525"/>
            <a:ext cx="534987" cy="8302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2890" name="Straight Arrow Connector 11"/>
          <p:cNvCxnSpPr>
            <a:cxnSpLocks noChangeShapeType="1"/>
          </p:cNvCxnSpPr>
          <p:nvPr/>
        </p:nvCxnSpPr>
        <p:spPr bwMode="auto">
          <a:xfrm flipV="1">
            <a:off x="6959600" y="3883025"/>
            <a:ext cx="593725" cy="10207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2891" name="Straight Arrow Connector 13"/>
          <p:cNvCxnSpPr>
            <a:cxnSpLocks noChangeShapeType="1"/>
          </p:cNvCxnSpPr>
          <p:nvPr/>
        </p:nvCxnSpPr>
        <p:spPr bwMode="auto">
          <a:xfrm>
            <a:off x="6959600" y="4903788"/>
            <a:ext cx="36513" cy="1905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2892" name="Straight Arrow Connector 23"/>
          <p:cNvCxnSpPr>
            <a:cxnSpLocks noChangeShapeType="1"/>
          </p:cNvCxnSpPr>
          <p:nvPr/>
        </p:nvCxnSpPr>
        <p:spPr bwMode="auto">
          <a:xfrm flipV="1">
            <a:off x="6996113" y="4903788"/>
            <a:ext cx="30162" cy="1905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2893" name="Straight Arrow Connector 25"/>
          <p:cNvCxnSpPr>
            <a:cxnSpLocks noChangeShapeType="1"/>
          </p:cNvCxnSpPr>
          <p:nvPr/>
        </p:nvCxnSpPr>
        <p:spPr bwMode="auto">
          <a:xfrm flipV="1">
            <a:off x="7026275" y="3908425"/>
            <a:ext cx="608013" cy="9953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7" name="TextBox 26"/>
          <p:cNvSpPr txBox="1"/>
          <p:nvPr/>
        </p:nvSpPr>
        <p:spPr>
          <a:xfrm>
            <a:off x="6321425" y="5724525"/>
            <a:ext cx="16367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Thin Film 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Interference</a:t>
            </a:r>
          </a:p>
        </p:txBody>
      </p:sp>
    </p:spTree>
    <p:extLst>
      <p:ext uri="{BB962C8B-B14F-4D97-AF65-F5344CB8AC3E}">
        <p14:creationId xmlns:p14="http://schemas.microsoft.com/office/powerpoint/2010/main" val="11338360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– 2D  Rings!!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51</a:t>
            </a:fld>
            <a:endParaRPr lang="en-US" altLang="ja-JP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88" y="2906488"/>
            <a:ext cx="4696850" cy="18897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28" y="4517567"/>
            <a:ext cx="4665816" cy="23451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273" y="877974"/>
            <a:ext cx="4463126" cy="18218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214" y="1186544"/>
            <a:ext cx="4012952" cy="2721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7757" y="3986665"/>
            <a:ext cx="3972601" cy="26940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03514" y="4534948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r>
              <a:rPr lang="en-US" dirty="0" smtClean="0"/>
              <a:t> Beam Momentum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499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021" y="1329105"/>
            <a:ext cx="7907552" cy="4795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25"/>
          <a:stretch/>
        </p:blipFill>
        <p:spPr>
          <a:xfrm>
            <a:off x="69463" y="2164486"/>
            <a:ext cx="8110983" cy="44988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3561" y="1746137"/>
            <a:ext cx="8277415" cy="39943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13"/>
          <a:stretch/>
        </p:blipFill>
        <p:spPr>
          <a:xfrm>
            <a:off x="950551" y="821998"/>
            <a:ext cx="8269583" cy="3716859"/>
          </a:xfrm>
          <a:prstGeom prst="rect">
            <a:avLst/>
          </a:prstGeom>
          <a:noFill/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46183" y="-132985"/>
            <a:ext cx="8229600" cy="1143000"/>
          </a:xfrm>
        </p:spPr>
        <p:txBody>
          <a:bodyPr/>
          <a:lstStyle/>
          <a:p>
            <a:r>
              <a:rPr lang="en-US" dirty="0" smtClean="0"/>
              <a:t>Four EIC Pictures…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864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021" y="1329105"/>
            <a:ext cx="7907552" cy="479539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3557" y="1214427"/>
            <a:ext cx="8240616" cy="2542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1603" y="2886670"/>
            <a:ext cx="4567916" cy="8901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9916" y="2669258"/>
            <a:ext cx="4376777" cy="10874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6922" y="1800050"/>
            <a:ext cx="5404692" cy="195980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Fun: Pictures to scale!!!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3799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8" y="1001483"/>
            <a:ext cx="8477464" cy="5001986"/>
          </a:xfrm>
        </p:spPr>
        <p:txBody>
          <a:bodyPr/>
          <a:lstStyle/>
          <a:p>
            <a:r>
              <a:rPr lang="en-US" dirty="0" smtClean="0"/>
              <a:t>EIC R&amp;D has divided into “consortia” at address big issues in a coherent manner:</a:t>
            </a:r>
          </a:p>
          <a:p>
            <a:pPr lvl="1"/>
            <a:r>
              <a:rPr lang="en-US" dirty="0" smtClean="0"/>
              <a:t>Tracking &amp; PID Consortium.</a:t>
            </a:r>
          </a:p>
          <a:p>
            <a:pPr lvl="1"/>
            <a:r>
              <a:rPr lang="en-US" dirty="0" err="1" smtClean="0"/>
              <a:t>Calorimetry</a:t>
            </a:r>
            <a:r>
              <a:rPr lang="en-US" dirty="0" smtClean="0"/>
              <a:t> Consortium.</a:t>
            </a:r>
          </a:p>
          <a:p>
            <a:r>
              <a:rPr lang="en-US" dirty="0" smtClean="0"/>
              <a:t>IMHO, the Tracking &amp; PID Consortium is the leading group:</a:t>
            </a:r>
          </a:p>
          <a:p>
            <a:pPr lvl="1"/>
            <a:r>
              <a:rPr lang="en-US" dirty="0" smtClean="0"/>
              <a:t>Largest.</a:t>
            </a:r>
          </a:p>
          <a:p>
            <a:pPr lvl="1"/>
            <a:r>
              <a:rPr lang="en-US" dirty="0" smtClean="0"/>
              <a:t>Most diverse in interests.</a:t>
            </a:r>
          </a:p>
          <a:p>
            <a:pPr lvl="1"/>
            <a:r>
              <a:rPr lang="en-US" dirty="0" smtClean="0"/>
              <a:t>Most test beam results.</a:t>
            </a:r>
          </a:p>
          <a:p>
            <a:pPr lvl="1"/>
            <a:r>
              <a:rPr lang="en-US" dirty="0" smtClean="0"/>
              <a:t>EIC-focused (NOTE:  STAR proposals turned down flat).</a:t>
            </a:r>
          </a:p>
          <a:p>
            <a:r>
              <a:rPr lang="en-US" dirty="0" smtClean="0"/>
              <a:t>Issues in the forward EIC direction seem well addresses.</a:t>
            </a:r>
          </a:p>
          <a:p>
            <a:r>
              <a:rPr lang="en-US" dirty="0" smtClean="0"/>
              <a:t>The consortium will launch a major multi-year effort into TPC development in our next proposal (Spring 2014)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54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61356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Electron-Ion Collider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977" y="4671950"/>
            <a:ext cx="9026525" cy="1843150"/>
          </a:xfrm>
        </p:spPr>
        <p:txBody>
          <a:bodyPr/>
          <a:lstStyle/>
          <a:p>
            <a:r>
              <a:rPr lang="en-US" dirty="0" smtClean="0"/>
              <a:t>“The Next QCD Frontier”</a:t>
            </a:r>
          </a:p>
          <a:p>
            <a:r>
              <a:rPr lang="en-US" dirty="0" smtClean="0"/>
              <a:t>Physics:</a:t>
            </a:r>
          </a:p>
          <a:p>
            <a:pPr lvl="1"/>
            <a:r>
              <a:rPr lang="en-US" dirty="0" smtClean="0"/>
              <a:t>Matter at high gluon density</a:t>
            </a:r>
          </a:p>
          <a:p>
            <a:pPr lvl="1"/>
            <a:r>
              <a:rPr lang="en-US" dirty="0" smtClean="0"/>
              <a:t>Nucleon spin</a:t>
            </a:r>
          </a:p>
          <a:p>
            <a:pPr lvl="1"/>
            <a:r>
              <a:rPr lang="en-US" dirty="0" smtClean="0"/>
              <a:t>Spatial Parton Distributions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55</a:t>
            </a:fld>
            <a:endParaRPr lang="en-US" altLang="ja-JP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3517" y="636438"/>
            <a:ext cx="6240483" cy="403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5"/>
          <p:cNvSpPr txBox="1">
            <a:spLocks/>
          </p:cNvSpPr>
          <p:nvPr/>
        </p:nvSpPr>
        <p:spPr bwMode="auto">
          <a:xfrm>
            <a:off x="58106" y="1487381"/>
            <a:ext cx="2875107" cy="219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err="1" smtClean="0"/>
              <a:t>eRHIC</a:t>
            </a:r>
            <a:r>
              <a:rPr lang="en-US" kern="0" dirty="0" smtClean="0"/>
              <a:t> @ BNL</a:t>
            </a:r>
          </a:p>
          <a:p>
            <a:endParaRPr lang="en-US" kern="0" dirty="0"/>
          </a:p>
          <a:p>
            <a:endParaRPr lang="en-US" kern="0" dirty="0" smtClean="0"/>
          </a:p>
          <a:p>
            <a:endParaRPr lang="en-US" kern="0" dirty="0"/>
          </a:p>
          <a:p>
            <a:r>
              <a:rPr lang="en-US" kern="0" dirty="0" smtClean="0"/>
              <a:t>MEIC @ J-Lab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248893" y="5237018"/>
            <a:ext cx="3669476" cy="105690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 smtClean="0"/>
              <a:t>T-1037 </a:t>
            </a:r>
            <a:r>
              <a:rPr lang="en-US" dirty="0"/>
              <a:t>is funded by </a:t>
            </a:r>
            <a:r>
              <a:rPr lang="en-US" dirty="0" smtClean="0"/>
              <a:t>the</a:t>
            </a:r>
            <a:endParaRPr lang="en-US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Site-neutral R&amp;D Program administered @ BNL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2636322" y="1686296"/>
            <a:ext cx="724395" cy="1187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2709553" y="3299361"/>
            <a:ext cx="724395" cy="1187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86632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Test Beam May/June @ SLAC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5E69A0B-45AB-4F4F-A967-6F874201D591}" type="slidenum">
              <a:rPr lang="en-US" altLang="ja-JP">
                <a:solidFill>
                  <a:srgbClr val="7B9899"/>
                </a:solidFill>
              </a:rPr>
              <a:pPr eaLnBrk="1" hangingPunct="1"/>
              <a:t>56</a:t>
            </a:fld>
            <a:endParaRPr lang="en-US" altLang="ja-JP">
              <a:solidFill>
                <a:srgbClr val="7B9899"/>
              </a:solidFill>
            </a:endParaRPr>
          </a:p>
        </p:txBody>
      </p:sp>
      <p:pic>
        <p:nvPicPr>
          <p:cNvPr id="3379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275" y="846138"/>
            <a:ext cx="4987925" cy="38782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2413" y="1446213"/>
            <a:ext cx="3548062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8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8250" y="3790950"/>
            <a:ext cx="4119563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5925" y="4725988"/>
            <a:ext cx="4500563" cy="120032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Georgia"/>
                <a:cs typeface="+mn-cs"/>
              </a:rPr>
              <a:t>Spherical mirror makes ring:</a:t>
            </a:r>
          </a:p>
          <a:p>
            <a:pPr marL="742928" lvl="1" indent="-285750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Georgia"/>
                <a:cs typeface="+mn-cs"/>
              </a:rPr>
              <a:t>Ring </a:t>
            </a:r>
            <a:r>
              <a:rPr lang="en-US" dirty="0">
                <a:solidFill>
                  <a:srgbClr val="000000"/>
                </a:solidFill>
                <a:latin typeface="Georgia"/>
                <a:cs typeface="+mn-cs"/>
                <a:sym typeface="Wingdings" pitchFamily="2" charset="2"/>
              </a:rPr>
              <a:t> Cherenkov Angle</a:t>
            </a:r>
            <a:endParaRPr lang="en-US" dirty="0">
              <a:solidFill>
                <a:srgbClr val="000000"/>
              </a:solidFill>
              <a:latin typeface="Georgia"/>
              <a:cs typeface="+mn-cs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Georgia"/>
                <a:cs typeface="+mn-cs"/>
              </a:rPr>
              <a:t>Here: system running w/ </a:t>
            </a:r>
            <a:r>
              <a:rPr lang="en-US" baseline="30000" dirty="0">
                <a:solidFill>
                  <a:srgbClr val="000000"/>
                </a:solidFill>
                <a:latin typeface="Georgia"/>
                <a:cs typeface="+mn-cs"/>
              </a:rPr>
              <a:t>55</a:t>
            </a:r>
            <a:r>
              <a:rPr lang="en-US" dirty="0">
                <a:solidFill>
                  <a:srgbClr val="000000"/>
                </a:solidFill>
                <a:latin typeface="Georgia"/>
                <a:cs typeface="+mn-cs"/>
              </a:rPr>
              <a:t>Fe.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Georgia"/>
                <a:cs typeface="+mn-cs"/>
              </a:rPr>
              <a:t>Readout APV25 via SRS</a:t>
            </a:r>
            <a:r>
              <a:rPr lang="en-US" dirty="0" smtClean="0">
                <a:solidFill>
                  <a:srgbClr val="000000"/>
                </a:solidFill>
                <a:latin typeface="Georgia"/>
                <a:cs typeface="+mn-cs"/>
              </a:rPr>
              <a:t>.</a:t>
            </a:r>
            <a:endParaRPr lang="en-US" dirty="0">
              <a:solidFill>
                <a:srgbClr val="000000"/>
              </a:solidFill>
              <a:latin typeface="Georgi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66805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Test beam:  ESTB at SLAC!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F4C5B1D-F3E4-4D34-BBEE-6F86EDB3F768}" type="slidenum">
              <a:rPr lang="en-US" altLang="ja-JP">
                <a:solidFill>
                  <a:srgbClr val="7B9899"/>
                </a:solidFill>
              </a:rPr>
              <a:pPr eaLnBrk="1" hangingPunct="1"/>
              <a:t>57</a:t>
            </a:fld>
            <a:endParaRPr lang="en-US" altLang="ja-JP">
              <a:solidFill>
                <a:srgbClr val="7B9899"/>
              </a:solidFill>
            </a:endParaRPr>
          </a:p>
        </p:txBody>
      </p:sp>
      <p:sp>
        <p:nvSpPr>
          <p:cNvPr id="34820" name="Content Placeholder 2"/>
          <p:cNvSpPr>
            <a:spLocks noGrp="1"/>
          </p:cNvSpPr>
          <p:nvPr>
            <p:ph idx="1"/>
          </p:nvPr>
        </p:nvSpPr>
        <p:spPr>
          <a:xfrm>
            <a:off x="228600" y="3730098"/>
            <a:ext cx="3886200" cy="261743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First outside Users</a:t>
            </a:r>
          </a:p>
          <a:p>
            <a:pPr eaLnBrk="1" hangingPunct="1"/>
            <a:r>
              <a:rPr lang="en-US" sz="2400" dirty="0" smtClean="0"/>
              <a:t>Drove SBU </a:t>
            </a:r>
            <a:r>
              <a:rPr lang="en-US" sz="2400" dirty="0" smtClean="0">
                <a:sym typeface="Wingdings" panose="05000000000000000000" pitchFamily="2" charset="2"/>
              </a:rPr>
              <a:t></a:t>
            </a:r>
            <a:r>
              <a:rPr lang="en-US" sz="2400" dirty="0" smtClean="0"/>
              <a:t> SLAC.</a:t>
            </a:r>
          </a:p>
          <a:p>
            <a:pPr eaLnBrk="1" hangingPunct="1"/>
            <a:r>
              <a:rPr lang="en-US" sz="2400" dirty="0" smtClean="0"/>
              <a:t>Unpacked on May 14.</a:t>
            </a:r>
          </a:p>
          <a:p>
            <a:pPr eaLnBrk="1" hangingPunct="1"/>
            <a:r>
              <a:rPr lang="en-US" sz="2400" dirty="0" smtClean="0"/>
              <a:t>&lt;magnet trouble&gt;</a:t>
            </a:r>
          </a:p>
          <a:p>
            <a:pPr eaLnBrk="1" hangingPunct="1"/>
            <a:r>
              <a:rPr lang="en-US" sz="2400" dirty="0" smtClean="0"/>
              <a:t>Return May 30.</a:t>
            </a:r>
            <a:endParaRPr lang="en-US" sz="2400" dirty="0"/>
          </a:p>
          <a:p>
            <a:pPr eaLnBrk="1" hangingPunct="1"/>
            <a:r>
              <a:rPr lang="en-US" sz="2400" dirty="0" smtClean="0"/>
              <a:t>2.5 days of beam.</a:t>
            </a:r>
          </a:p>
        </p:txBody>
      </p:sp>
      <p:pic>
        <p:nvPicPr>
          <p:cNvPr id="34821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346200"/>
            <a:ext cx="17526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9300" y="1371600"/>
            <a:ext cx="17145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0" y="1371600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1400175"/>
            <a:ext cx="25908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0" y="3390900"/>
            <a:ext cx="44196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5850" y="57150"/>
            <a:ext cx="69723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873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ontent Placeholder 2"/>
          <p:cNvSpPr txBox="1">
            <a:spLocks/>
          </p:cNvSpPr>
          <p:nvPr/>
        </p:nvSpPr>
        <p:spPr bwMode="auto">
          <a:xfrm>
            <a:off x="103188" y="3116263"/>
            <a:ext cx="4038600" cy="34274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6" rIns="91436" bIns="45716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sz="2000" kern="0" dirty="0">
                <a:solidFill>
                  <a:srgbClr val="000000"/>
                </a:solidFill>
              </a:rPr>
              <a:t>Two copper layers separated by insulating film with regular pitch of </a:t>
            </a:r>
            <a:r>
              <a:rPr lang="en-US" sz="2000" kern="0" dirty="0" smtClean="0">
                <a:solidFill>
                  <a:srgbClr val="000000"/>
                </a:solidFill>
              </a:rPr>
              <a:t>holes.</a:t>
            </a:r>
          </a:p>
          <a:p>
            <a:pPr>
              <a:defRPr/>
            </a:pPr>
            <a:r>
              <a:rPr lang="en-US" sz="2000" kern="0" dirty="0">
                <a:solidFill>
                  <a:srgbClr val="000000"/>
                </a:solidFill>
              </a:rPr>
              <a:t>HV creates very strong field such that the avalanche develops inside the holes</a:t>
            </a:r>
          </a:p>
          <a:p>
            <a:pPr>
              <a:defRPr/>
            </a:pPr>
            <a:r>
              <a:rPr lang="en-US" sz="2000" kern="0" dirty="0">
                <a:solidFill>
                  <a:srgbClr val="000000"/>
                </a:solidFill>
              </a:rPr>
              <a:t>Just add the </a:t>
            </a:r>
            <a:r>
              <a:rPr lang="en-US" sz="2000" kern="0" dirty="0" smtClean="0">
                <a:solidFill>
                  <a:srgbClr val="000000"/>
                </a:solidFill>
              </a:rPr>
              <a:t>photocathode</a:t>
            </a:r>
          </a:p>
          <a:p>
            <a:pPr>
              <a:defRPr/>
            </a:pPr>
            <a:r>
              <a:rPr lang="en-US" sz="2000" kern="0" dirty="0">
                <a:solidFill>
                  <a:srgbClr val="000000"/>
                </a:solidFill>
              </a:rPr>
              <a:t>By the way: no photon feedback onto </a:t>
            </a:r>
            <a:r>
              <a:rPr lang="en-US" sz="2000" kern="0" dirty="0" smtClean="0">
                <a:solidFill>
                  <a:srgbClr val="000000"/>
                </a:solidFill>
              </a:rPr>
              <a:t>photocathode</a:t>
            </a:r>
            <a:endParaRPr lang="en-US" sz="2000" kern="0" dirty="0">
              <a:solidFill>
                <a:srgbClr val="000000"/>
              </a:solidFill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 bwMode="auto">
          <a:xfrm>
            <a:off x="3783013" y="808038"/>
            <a:ext cx="5372100" cy="13096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6" rIns="91436" bIns="45716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sz="1800" kern="0" dirty="0">
                <a:solidFill>
                  <a:srgbClr val="000000"/>
                </a:solidFill>
              </a:rPr>
              <a:t>The original idea by </a:t>
            </a:r>
            <a:r>
              <a:rPr lang="en-US" sz="1800" kern="0" dirty="0" err="1">
                <a:solidFill>
                  <a:srgbClr val="000000"/>
                </a:solidFill>
              </a:rPr>
              <a:t>F.Sauli</a:t>
            </a:r>
            <a:r>
              <a:rPr lang="en-US" sz="1800" kern="0" dirty="0">
                <a:solidFill>
                  <a:srgbClr val="000000"/>
                </a:solidFill>
              </a:rPr>
              <a:t> (mid 90s) US Patent 6,011,265</a:t>
            </a:r>
          </a:p>
          <a:p>
            <a:pPr>
              <a:defRPr/>
            </a:pPr>
            <a:r>
              <a:rPr lang="en-US" sz="1800" kern="0" dirty="0">
                <a:solidFill>
                  <a:srgbClr val="000000"/>
                </a:solidFill>
              </a:rPr>
              <a:t> Traditionally CHARGED PARTICLE detectors (not photons)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7150"/>
            <a:ext cx="8458200" cy="48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j-ea"/>
              </a:rPr>
              <a:t>Gas Electron Multiplier for PHOTONs!</a:t>
            </a:r>
            <a:endParaRPr lang="en-US" dirty="0">
              <a:ea typeface="+mj-ea"/>
            </a:endParaRPr>
          </a:p>
        </p:txBody>
      </p:sp>
      <p:pic>
        <p:nvPicPr>
          <p:cNvPr id="123909" name="Picture 3" descr="gemfield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14800" y="2141538"/>
            <a:ext cx="4800600" cy="4432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910" name="Picture 4" descr="gemfoil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7800" y="825500"/>
            <a:ext cx="3644900" cy="21764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8245" name="Group 5"/>
          <p:cNvGrpSpPr>
            <a:grpSpLocks/>
          </p:cNvGrpSpPr>
          <p:nvPr/>
        </p:nvGrpSpPr>
        <p:grpSpPr bwMode="auto">
          <a:xfrm>
            <a:off x="5051425" y="4232275"/>
            <a:ext cx="555625" cy="928688"/>
            <a:chOff x="3182" y="2666"/>
            <a:chExt cx="350" cy="585"/>
          </a:xfrm>
        </p:grpSpPr>
        <p:sp>
          <p:nvSpPr>
            <p:cNvPr id="21533" name="Oval 6"/>
            <p:cNvSpPr>
              <a:spLocks noChangeArrowheads="1"/>
            </p:cNvSpPr>
            <p:nvPr/>
          </p:nvSpPr>
          <p:spPr bwMode="auto">
            <a:xfrm>
              <a:off x="3301" y="2666"/>
              <a:ext cx="82" cy="8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1D1D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34" name="Freeform 7"/>
            <p:cNvSpPr>
              <a:spLocks/>
            </p:cNvSpPr>
            <p:nvPr/>
          </p:nvSpPr>
          <p:spPr bwMode="auto">
            <a:xfrm rot="10800000">
              <a:off x="3182" y="2832"/>
              <a:ext cx="350" cy="419"/>
            </a:xfrm>
            <a:custGeom>
              <a:avLst/>
              <a:gdLst>
                <a:gd name="T0" fmla="*/ 181 w 651"/>
                <a:gd name="T1" fmla="*/ 418 h 1969"/>
                <a:gd name="T2" fmla="*/ 121 w 651"/>
                <a:gd name="T3" fmla="*/ 328 h 1969"/>
                <a:gd name="T4" fmla="*/ 61 w 651"/>
                <a:gd name="T5" fmla="*/ 216 h 1969"/>
                <a:gd name="T6" fmla="*/ 2 w 651"/>
                <a:gd name="T7" fmla="*/ 59 h 1969"/>
                <a:gd name="T8" fmla="*/ 70 w 651"/>
                <a:gd name="T9" fmla="*/ 10 h 1969"/>
                <a:gd name="T10" fmla="*/ 288 w 651"/>
                <a:gd name="T11" fmla="*/ 9 h 1969"/>
                <a:gd name="T12" fmla="*/ 347 w 651"/>
                <a:gd name="T13" fmla="*/ 63 h 1969"/>
                <a:gd name="T14" fmla="*/ 303 w 651"/>
                <a:gd name="T15" fmla="*/ 210 h 1969"/>
                <a:gd name="T16" fmla="*/ 252 w 651"/>
                <a:gd name="T17" fmla="*/ 331 h 1969"/>
                <a:gd name="T18" fmla="*/ 216 w 651"/>
                <a:gd name="T19" fmla="*/ 419 h 19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1" h="1969">
                  <a:moveTo>
                    <a:pt x="336" y="1964"/>
                  </a:moveTo>
                  <a:cubicBezTo>
                    <a:pt x="300" y="1833"/>
                    <a:pt x="262" y="1701"/>
                    <a:pt x="225" y="1543"/>
                  </a:cubicBezTo>
                  <a:cubicBezTo>
                    <a:pt x="188" y="1385"/>
                    <a:pt x="151" y="1228"/>
                    <a:pt x="114" y="1017"/>
                  </a:cubicBezTo>
                  <a:cubicBezTo>
                    <a:pt x="77" y="806"/>
                    <a:pt x="0" y="436"/>
                    <a:pt x="3" y="275"/>
                  </a:cubicBezTo>
                  <a:cubicBezTo>
                    <a:pt x="6" y="114"/>
                    <a:pt x="43" y="87"/>
                    <a:pt x="131" y="48"/>
                  </a:cubicBezTo>
                  <a:cubicBezTo>
                    <a:pt x="219" y="9"/>
                    <a:pt x="449" y="0"/>
                    <a:pt x="535" y="42"/>
                  </a:cubicBezTo>
                  <a:cubicBezTo>
                    <a:pt x="621" y="84"/>
                    <a:pt x="641" y="139"/>
                    <a:pt x="646" y="297"/>
                  </a:cubicBezTo>
                  <a:cubicBezTo>
                    <a:pt x="651" y="455"/>
                    <a:pt x="593" y="780"/>
                    <a:pt x="563" y="989"/>
                  </a:cubicBezTo>
                  <a:cubicBezTo>
                    <a:pt x="533" y="1198"/>
                    <a:pt x="495" y="1391"/>
                    <a:pt x="468" y="1554"/>
                  </a:cubicBezTo>
                  <a:cubicBezTo>
                    <a:pt x="441" y="1717"/>
                    <a:pt x="413" y="1900"/>
                    <a:pt x="402" y="1969"/>
                  </a:cubicBezTo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FFFF00"/>
                </a:gs>
              </a:gsLst>
              <a:lin ang="5400000" scaled="1"/>
            </a:gradFill>
            <a:ln w="9525" cap="flat" cmpd="sng">
              <a:solidFill>
                <a:srgbClr val="FFFF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138248" name="Freeform 8"/>
          <p:cNvSpPr>
            <a:spLocks/>
          </p:cNvSpPr>
          <p:nvPr/>
        </p:nvSpPr>
        <p:spPr bwMode="auto">
          <a:xfrm>
            <a:off x="5272088" y="2957513"/>
            <a:ext cx="741362" cy="1177925"/>
          </a:xfrm>
          <a:custGeom>
            <a:avLst/>
            <a:gdLst>
              <a:gd name="T0" fmla="*/ 728469 w 460"/>
              <a:gd name="T1" fmla="*/ 588963 h 742"/>
              <a:gd name="T2" fmla="*/ 691401 w 460"/>
              <a:gd name="T3" fmla="*/ 161925 h 742"/>
              <a:gd name="T4" fmla="*/ 433536 w 460"/>
              <a:gd name="T5" fmla="*/ 9525 h 742"/>
              <a:gd name="T6" fmla="*/ 164389 w 460"/>
              <a:gd name="T7" fmla="*/ 101600 h 742"/>
              <a:gd name="T8" fmla="*/ 24175 w 460"/>
              <a:gd name="T9" fmla="*/ 274638 h 742"/>
              <a:gd name="T10" fmla="*/ 20952 w 460"/>
              <a:gd name="T11" fmla="*/ 660400 h 742"/>
              <a:gd name="T12" fmla="*/ 82194 w 460"/>
              <a:gd name="T13" fmla="*/ 1177925 h 7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0" h="742">
                <a:moveTo>
                  <a:pt x="452" y="371"/>
                </a:moveTo>
                <a:cubicBezTo>
                  <a:pt x="448" y="326"/>
                  <a:pt x="460" y="163"/>
                  <a:pt x="429" y="102"/>
                </a:cubicBezTo>
                <a:cubicBezTo>
                  <a:pt x="398" y="41"/>
                  <a:pt x="323" y="12"/>
                  <a:pt x="269" y="6"/>
                </a:cubicBezTo>
                <a:cubicBezTo>
                  <a:pt x="215" y="0"/>
                  <a:pt x="144" y="36"/>
                  <a:pt x="102" y="64"/>
                </a:cubicBezTo>
                <a:cubicBezTo>
                  <a:pt x="60" y="92"/>
                  <a:pt x="30" y="114"/>
                  <a:pt x="15" y="173"/>
                </a:cubicBezTo>
                <a:cubicBezTo>
                  <a:pt x="0" y="232"/>
                  <a:pt x="7" y="321"/>
                  <a:pt x="13" y="416"/>
                </a:cubicBezTo>
                <a:cubicBezTo>
                  <a:pt x="19" y="511"/>
                  <a:pt x="43" y="674"/>
                  <a:pt x="51" y="74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grpSp>
        <p:nvGrpSpPr>
          <p:cNvPr id="138249" name="Group 9"/>
          <p:cNvGrpSpPr>
            <a:grpSpLocks/>
          </p:cNvGrpSpPr>
          <p:nvPr/>
        </p:nvGrpSpPr>
        <p:grpSpPr bwMode="auto">
          <a:xfrm>
            <a:off x="4125913" y="3489325"/>
            <a:ext cx="4706937" cy="342900"/>
            <a:chOff x="2599" y="2198"/>
            <a:chExt cx="2965" cy="216"/>
          </a:xfrm>
        </p:grpSpPr>
        <p:sp>
          <p:nvSpPr>
            <p:cNvPr id="21530" name="Rectangle 10"/>
            <p:cNvSpPr>
              <a:spLocks noChangeArrowheads="1"/>
            </p:cNvSpPr>
            <p:nvPr/>
          </p:nvSpPr>
          <p:spPr bwMode="auto">
            <a:xfrm>
              <a:off x="3711" y="2198"/>
              <a:ext cx="700" cy="208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31" name="Rectangle 11"/>
            <p:cNvSpPr>
              <a:spLocks noChangeArrowheads="1"/>
            </p:cNvSpPr>
            <p:nvPr/>
          </p:nvSpPr>
          <p:spPr bwMode="auto">
            <a:xfrm>
              <a:off x="5158" y="2213"/>
              <a:ext cx="406" cy="201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32" name="Rectangle 12"/>
            <p:cNvSpPr>
              <a:spLocks noChangeArrowheads="1"/>
            </p:cNvSpPr>
            <p:nvPr/>
          </p:nvSpPr>
          <p:spPr bwMode="auto">
            <a:xfrm>
              <a:off x="2599" y="2208"/>
              <a:ext cx="406" cy="201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</p:grpSp>
      <p:grpSp>
        <p:nvGrpSpPr>
          <p:cNvPr id="138257" name="Group 17"/>
          <p:cNvGrpSpPr>
            <a:grpSpLocks/>
          </p:cNvGrpSpPr>
          <p:nvPr/>
        </p:nvGrpSpPr>
        <p:grpSpPr bwMode="auto">
          <a:xfrm>
            <a:off x="4778375" y="3990975"/>
            <a:ext cx="1443038" cy="1112838"/>
            <a:chOff x="3010" y="2514"/>
            <a:chExt cx="909" cy="701"/>
          </a:xfrm>
        </p:grpSpPr>
        <p:sp>
          <p:nvSpPr>
            <p:cNvPr id="21526" name="Line 18"/>
            <p:cNvSpPr>
              <a:spLocks noChangeShapeType="1"/>
            </p:cNvSpPr>
            <p:nvPr/>
          </p:nvSpPr>
          <p:spPr bwMode="auto">
            <a:xfrm flipV="1">
              <a:off x="3429" y="2711"/>
              <a:ext cx="214" cy="42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27" name="Line 19"/>
            <p:cNvSpPr>
              <a:spLocks noChangeShapeType="1"/>
            </p:cNvSpPr>
            <p:nvPr/>
          </p:nvSpPr>
          <p:spPr bwMode="auto">
            <a:xfrm flipV="1">
              <a:off x="3482" y="2968"/>
              <a:ext cx="437" cy="227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28" name="Line 20"/>
            <p:cNvSpPr>
              <a:spLocks noChangeShapeType="1"/>
            </p:cNvSpPr>
            <p:nvPr/>
          </p:nvSpPr>
          <p:spPr bwMode="auto">
            <a:xfrm flipH="1" flipV="1">
              <a:off x="3024" y="2867"/>
              <a:ext cx="279" cy="34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29" name="Line 21"/>
            <p:cNvSpPr>
              <a:spLocks noChangeShapeType="1"/>
            </p:cNvSpPr>
            <p:nvPr/>
          </p:nvSpPr>
          <p:spPr bwMode="auto">
            <a:xfrm flipH="1" flipV="1">
              <a:off x="3010" y="2514"/>
              <a:ext cx="344" cy="63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21517" name="Line 22"/>
          <p:cNvSpPr>
            <a:spLocks noChangeShapeType="1"/>
          </p:cNvSpPr>
          <p:nvPr/>
        </p:nvSpPr>
        <p:spPr bwMode="auto">
          <a:xfrm flipV="1">
            <a:off x="1204913" y="1236663"/>
            <a:ext cx="0" cy="284162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18" name="Line 23"/>
          <p:cNvSpPr>
            <a:spLocks noChangeShapeType="1"/>
          </p:cNvSpPr>
          <p:nvPr/>
        </p:nvSpPr>
        <p:spPr bwMode="auto">
          <a:xfrm flipV="1">
            <a:off x="2122488" y="1230313"/>
            <a:ext cx="0" cy="307975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19" name="Line 24"/>
          <p:cNvSpPr>
            <a:spLocks noChangeShapeType="1"/>
          </p:cNvSpPr>
          <p:nvPr/>
        </p:nvSpPr>
        <p:spPr bwMode="auto">
          <a:xfrm flipH="1">
            <a:off x="1219200" y="1371600"/>
            <a:ext cx="895350" cy="11113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20" name="Text Box 25"/>
          <p:cNvSpPr txBox="1">
            <a:spLocks noChangeArrowheads="1"/>
          </p:cNvSpPr>
          <p:nvPr/>
        </p:nvSpPr>
        <p:spPr bwMode="auto">
          <a:xfrm>
            <a:off x="1219200" y="914400"/>
            <a:ext cx="868363" cy="396875"/>
          </a:xfrm>
          <a:prstGeom prst="rect">
            <a:avLst/>
          </a:prstGeom>
          <a:solidFill>
            <a:schemeClr val="bg2">
              <a:alpha val="7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6" rIns="91436" bIns="45716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kumimoji="0" lang="en-US" sz="2000" smtClean="0">
                <a:solidFill>
                  <a:srgbClr val="FFFF66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150</a:t>
            </a:r>
            <a:r>
              <a:rPr kumimoji="0" lang="el-GR" sz="2000" smtClean="0">
                <a:solidFill>
                  <a:srgbClr val="FFFF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</a:p>
        </p:txBody>
      </p:sp>
      <p:sp>
        <p:nvSpPr>
          <p:cNvPr id="21521" name="Text Box 26"/>
          <p:cNvSpPr txBox="1">
            <a:spLocks noChangeArrowheads="1"/>
          </p:cNvSpPr>
          <p:nvPr/>
        </p:nvSpPr>
        <p:spPr bwMode="auto">
          <a:xfrm>
            <a:off x="4419600" y="762000"/>
            <a:ext cx="41148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6" rIns="91436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kumimoji="0" lang="en-US" b="0" dirty="0">
                <a:solidFill>
                  <a:srgbClr val="000000"/>
                </a:solidFill>
                <a:effectLst/>
                <a:ea typeface="ＭＳ Ｐゴシック"/>
              </a:rPr>
              <a:t> </a:t>
            </a:r>
          </a:p>
        </p:txBody>
      </p:sp>
      <p:sp>
        <p:nvSpPr>
          <p:cNvPr id="21522" name="Line 27"/>
          <p:cNvSpPr>
            <a:spLocks noChangeShapeType="1"/>
          </p:cNvSpPr>
          <p:nvPr/>
        </p:nvSpPr>
        <p:spPr bwMode="auto">
          <a:xfrm flipV="1">
            <a:off x="2784475" y="1922463"/>
            <a:ext cx="0" cy="284162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23" name="Line 28"/>
          <p:cNvSpPr>
            <a:spLocks noChangeShapeType="1"/>
          </p:cNvSpPr>
          <p:nvPr/>
        </p:nvSpPr>
        <p:spPr bwMode="auto">
          <a:xfrm flipV="1">
            <a:off x="3195638" y="1916113"/>
            <a:ext cx="0" cy="307975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24" name="Line 29"/>
          <p:cNvSpPr>
            <a:spLocks noChangeShapeType="1"/>
          </p:cNvSpPr>
          <p:nvPr/>
        </p:nvSpPr>
        <p:spPr bwMode="auto">
          <a:xfrm flipH="1">
            <a:off x="2798763" y="2063750"/>
            <a:ext cx="381000" cy="4763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25" name="Text Box 30"/>
          <p:cNvSpPr txBox="1">
            <a:spLocks noChangeArrowheads="1"/>
          </p:cNvSpPr>
          <p:nvPr/>
        </p:nvSpPr>
        <p:spPr bwMode="auto">
          <a:xfrm>
            <a:off x="2630488" y="1600200"/>
            <a:ext cx="7254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7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6" rIns="91436" bIns="45716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kumimoji="0" lang="en-US" sz="2000" smtClean="0">
                <a:solidFill>
                  <a:srgbClr val="FFFF66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80</a:t>
            </a:r>
            <a:r>
              <a:rPr kumimoji="0" lang="el-GR" sz="2000" smtClean="0">
                <a:solidFill>
                  <a:srgbClr val="FFFF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8350" y="6138863"/>
            <a:ext cx="4467225" cy="64770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CAVEAT:  PHENIX HBD too low gain 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(4000) to see single photons!</a:t>
            </a:r>
          </a:p>
        </p:txBody>
      </p:sp>
    </p:spTree>
    <p:extLst>
      <p:ext uri="{BB962C8B-B14F-4D97-AF65-F5344CB8AC3E}">
        <p14:creationId xmlns:p14="http://schemas.microsoft.com/office/powerpoint/2010/main" val="3747402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Where do you get more gain?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4465638"/>
            <a:ext cx="9026525" cy="2392362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5 GEMs in a stack.</a:t>
            </a:r>
          </a:p>
          <a:p>
            <a:pPr marL="342883" indent="-342883">
              <a:defRPr/>
            </a:pPr>
            <a:r>
              <a:rPr lang="en-US" dirty="0" smtClean="0"/>
              <a:t>Highly segmented GEMs</a:t>
            </a:r>
          </a:p>
          <a:p>
            <a:pPr marL="742912" lvl="1" indent="-285735">
              <a:defRPr/>
            </a:pPr>
            <a:r>
              <a:rPr lang="en-US" dirty="0" smtClean="0"/>
              <a:t>10x10 cm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endParaRPr lang="en-US" baseline="30000" dirty="0" smtClean="0"/>
          </a:p>
          <a:p>
            <a:pPr marL="742912" lvl="1" indent="-285735">
              <a:defRPr/>
            </a:pPr>
            <a:r>
              <a:rPr lang="en-US" dirty="0" smtClean="0"/>
              <a:t>Low R-divider chain.</a:t>
            </a:r>
          </a:p>
          <a:p>
            <a:pPr marL="742912" lvl="1" indent="-285735">
              <a:defRPr/>
            </a:pPr>
            <a:r>
              <a:rPr lang="en-US" dirty="0" smtClean="0"/>
              <a:t>Capacitive spark sensor.</a:t>
            </a:r>
          </a:p>
          <a:p>
            <a:pPr marL="742912" lvl="1" indent="-285735">
              <a:defRPr/>
            </a:pPr>
            <a:r>
              <a:rPr lang="en-US" dirty="0" smtClean="0"/>
              <a:t>Never Sparked once.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7C5A33-4790-4B18-946A-33BED525CABD}" type="slidenum">
              <a:rPr lang="en-US" altLang="ja-JP" smtClean="0"/>
              <a:pPr>
                <a:defRPr/>
              </a:pPr>
              <a:t>59</a:t>
            </a:fld>
            <a:endParaRPr lang="en-US" altLang="ja-JP" dirty="0"/>
          </a:p>
        </p:txBody>
      </p:sp>
      <p:pic>
        <p:nvPicPr>
          <p:cNvPr id="125957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9538" y="901700"/>
            <a:ext cx="4805362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911225"/>
            <a:ext cx="40386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6" rIns="91436" bIns="45716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Harder than you think…</a:t>
            </a:r>
          </a:p>
          <a:p>
            <a:pPr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10000 gain (staged)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N=1 </a:t>
            </a:r>
            <a:r>
              <a:rPr lang="en-US" kern="0" dirty="0" smtClean="0">
                <a:solidFill>
                  <a:srgbClr val="000000"/>
                </a:solidFill>
                <a:sym typeface="Wingdings" pitchFamily="2" charset="2"/>
              </a:rPr>
              <a:t>   Poisson(10000)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  <a:sym typeface="Wingdings" pitchFamily="2" charset="2"/>
              </a:rPr>
              <a:t>N=10 &gt;Poisson(100)</a:t>
            </a:r>
          </a:p>
          <a:p>
            <a:pPr>
              <a:defRPr/>
            </a:pPr>
            <a:r>
              <a:rPr lang="en-US" kern="0" dirty="0" smtClean="0">
                <a:solidFill>
                  <a:srgbClr val="000000"/>
                </a:solidFill>
                <a:sym typeface="Wingdings" pitchFamily="2" charset="2"/>
              </a:rPr>
              <a:t>Gain in a gas (</a:t>
            </a:r>
            <a:r>
              <a:rPr lang="en-US" kern="0" dirty="0" err="1" smtClean="0">
                <a:solidFill>
                  <a:srgbClr val="000000"/>
                </a:solidFill>
                <a:sym typeface="Wingdings" pitchFamily="2" charset="2"/>
              </a:rPr>
              <a:t>Ninf</a:t>
            </a:r>
            <a:r>
              <a:rPr lang="en-US" kern="0" dirty="0" smtClean="0">
                <a:solidFill>
                  <a:srgbClr val="000000"/>
                </a:solidFill>
                <a:sym typeface="Wingdings" pitchFamily="2" charset="2"/>
              </a:rPr>
              <a:t>.)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  <a:sym typeface="Wingdings" pitchFamily="2" charset="2"/>
              </a:rPr>
              <a:t>Pulse height spectrum of single electron avalanche is EXPONENTIAL!</a:t>
            </a:r>
            <a:endParaRPr lang="en-US" kern="0" dirty="0" smtClean="0">
              <a:solidFill>
                <a:srgbClr val="000000"/>
              </a:solidFill>
            </a:endParaRPr>
          </a:p>
        </p:txBody>
      </p:sp>
      <p:pic>
        <p:nvPicPr>
          <p:cNvPr id="12595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5388" y="4300538"/>
            <a:ext cx="3273425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389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800421" y="16041"/>
            <a:ext cx="6861070" cy="499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lnSpc>
                <a:spcPct val="90000"/>
              </a:lnSpc>
              <a:buClrTx/>
              <a:buFontTx/>
              <a:buNone/>
            </a:pPr>
            <a:r>
              <a:rPr lang="en-US" sz="2532" dirty="0">
                <a:solidFill>
                  <a:schemeClr val="tx1"/>
                </a:solidFill>
                <a:latin typeface="+mn-lt"/>
              </a:rPr>
              <a:t>The Setup</a:t>
            </a: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6172285" y="6400159"/>
            <a:ext cx="1086205" cy="27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2910" rIns="63289" bIns="32910" anchor="ctr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F20DE5B9-0F3B-4111-938C-62316BF5E8E7}" type="datetime1">
              <a:rPr lang="en-US" sz="703"/>
              <a:pPr algn="r" eaLnBrk="1" hangingPunct="1">
                <a:buClrTx/>
                <a:buFontTx/>
                <a:buNone/>
              </a:pPr>
              <a:t>12/5/2013</a:t>
            </a:fld>
            <a:endParaRPr lang="en-US" sz="703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142024" y="6400159"/>
            <a:ext cx="4916393" cy="27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2910" rIns="63289" bIns="32910" anchor="ctr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703"/>
              <a:t>M. Purschke, BNL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7372357" y="6400159"/>
            <a:ext cx="629620" cy="27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2910" rIns="63289" bIns="32910" anchor="ctr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216AD2F7-869A-4AD7-8F07-3E14472EB632}" type="slidenum">
              <a:rPr lang="en-US" sz="703"/>
              <a:pPr algn="r" eaLnBrk="1" hangingPunct="1">
                <a:buClrTx/>
                <a:buFontTx/>
                <a:buNone/>
              </a:pPr>
              <a:t>6</a:t>
            </a:fld>
            <a:endParaRPr lang="en-US" sz="703"/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938" y="1149324"/>
            <a:ext cx="6119815" cy="4585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755459" y="1566838"/>
            <a:ext cx="2290744" cy="395187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000080"/>
                </a:solidFill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Silicon Telescope</a:t>
            </a:r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1217627" y="1962025"/>
            <a:ext cx="92656" cy="635201"/>
          </a:xfrm>
          <a:prstGeom prst="line">
            <a:avLst/>
          </a:prstGeom>
          <a:noFill/>
          <a:ln w="36000" cap="flat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 flipV="1">
            <a:off x="2974757" y="2705512"/>
            <a:ext cx="1737036" cy="373976"/>
          </a:xfrm>
          <a:prstGeom prst="line">
            <a:avLst/>
          </a:prstGeom>
          <a:noFill/>
          <a:ln w="9360" cap="flat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6861878" y="4447014"/>
            <a:ext cx="1286032" cy="395187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000080"/>
                </a:solidFill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Turntable</a:t>
            </a:r>
          </a:p>
        </p:txBody>
      </p:sp>
      <p:sp>
        <p:nvSpPr>
          <p:cNvPr id="31754" name="Line 10"/>
          <p:cNvSpPr>
            <a:spLocks noChangeShapeType="1"/>
          </p:cNvSpPr>
          <p:nvPr/>
        </p:nvSpPr>
        <p:spPr bwMode="auto">
          <a:xfrm flipH="1">
            <a:off x="6078203" y="4628978"/>
            <a:ext cx="787024" cy="183081"/>
          </a:xfrm>
          <a:prstGeom prst="line">
            <a:avLst/>
          </a:prstGeom>
          <a:noFill/>
          <a:ln w="36000" cap="flat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3029458" y="2770261"/>
            <a:ext cx="1158768" cy="39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00FF00"/>
                </a:solidFill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Beam</a:t>
            </a:r>
          </a:p>
        </p:txBody>
      </p:sp>
    </p:spTree>
    <p:extLst>
      <p:ext uri="{BB962C8B-B14F-4D97-AF65-F5344CB8AC3E}">
        <p14:creationId xmlns:p14="http://schemas.microsoft.com/office/powerpoint/2010/main" val="5632823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Signal is a WAVEFORM from each channel!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125913"/>
            <a:ext cx="9026525" cy="2036762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After pedestal, gain, and Common Mode…VERY flat baseline.</a:t>
            </a:r>
          </a:p>
          <a:p>
            <a:pPr marL="342883" indent="-342883">
              <a:defRPr/>
            </a:pPr>
            <a:r>
              <a:rPr lang="en-US" dirty="0" smtClean="0"/>
              <a:t>Each channel provides waveform.</a:t>
            </a:r>
          </a:p>
          <a:p>
            <a:pPr marL="342883" indent="-342883">
              <a:defRPr/>
            </a:pPr>
            <a:r>
              <a:rPr lang="en-US" dirty="0" smtClean="0"/>
              <a:t>To get a single pulse height we average bins near the peak.</a:t>
            </a:r>
          </a:p>
          <a:p>
            <a:pPr marL="742912" lvl="1" indent="-285735">
              <a:defRPr/>
            </a:pPr>
            <a:r>
              <a:rPr lang="en-US" dirty="0" smtClean="0"/>
              <a:t>Not the best.</a:t>
            </a:r>
          </a:p>
          <a:p>
            <a:pPr marL="742912" lvl="1" indent="-285735">
              <a:defRPr/>
            </a:pPr>
            <a:r>
              <a:rPr lang="en-US" dirty="0" smtClean="0"/>
              <a:t>Good enough since we mostly want HIT/NOT-HIT response.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11825-E162-40F7-80DA-D917C17C8B82}" type="slidenum">
              <a:rPr lang="en-US" altLang="ja-JP" smtClean="0"/>
              <a:pPr>
                <a:defRPr/>
              </a:pPr>
              <a:t>60</a:t>
            </a:fld>
            <a:endParaRPr lang="en-US" altLang="ja-JP" dirty="0"/>
          </a:p>
        </p:txBody>
      </p:sp>
      <p:grpSp>
        <p:nvGrpSpPr>
          <p:cNvPr id="128005" name="Group 12"/>
          <p:cNvGrpSpPr>
            <a:grpSpLocks/>
          </p:cNvGrpSpPr>
          <p:nvPr/>
        </p:nvGrpSpPr>
        <p:grpSpPr bwMode="auto">
          <a:xfrm>
            <a:off x="223838" y="777875"/>
            <a:ext cx="4324350" cy="3232150"/>
            <a:chOff x="224152" y="777339"/>
            <a:chExt cx="5226627" cy="3729160"/>
          </a:xfrm>
        </p:grpSpPr>
        <p:pic>
          <p:nvPicPr>
            <p:cNvPr id="128009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152" y="777339"/>
              <a:ext cx="5226627" cy="354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8010" name="Straight Arrow Connector 6"/>
            <p:cNvCxnSpPr>
              <a:cxnSpLocks noChangeShapeType="1"/>
              <a:stCxn id="128009" idx="2"/>
            </p:cNvCxnSpPr>
            <p:nvPr/>
          </p:nvCxnSpPr>
          <p:spPr bwMode="auto">
            <a:xfrm flipV="1">
              <a:off x="2837466" y="3835730"/>
              <a:ext cx="2185796" cy="48610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8" name="TextBox 7"/>
            <p:cNvSpPr txBox="1"/>
            <p:nvPr/>
          </p:nvSpPr>
          <p:spPr>
            <a:xfrm rot="20768189">
              <a:off x="3616471" y="4136514"/>
              <a:ext cx="1109027" cy="3699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00"/>
                  </a:solidFill>
                </a:rPr>
                <a:t>channels</a:t>
              </a:r>
            </a:p>
          </p:txBody>
        </p:sp>
        <p:cxnSp>
          <p:nvCxnSpPr>
            <p:cNvPr id="128012" name="Straight Arrow Connector 9"/>
            <p:cNvCxnSpPr>
              <a:cxnSpLocks noChangeShapeType="1"/>
            </p:cNvCxnSpPr>
            <p:nvPr/>
          </p:nvCxnSpPr>
          <p:spPr bwMode="auto">
            <a:xfrm>
              <a:off x="570020" y="3621965"/>
              <a:ext cx="1686296" cy="708271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11" name="TextBox 10"/>
            <p:cNvSpPr txBox="1"/>
            <p:nvPr/>
          </p:nvSpPr>
          <p:spPr>
            <a:xfrm rot="1443364">
              <a:off x="569524" y="4000974"/>
              <a:ext cx="1463992" cy="3699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00"/>
                  </a:solidFill>
                </a:rPr>
                <a:t>Time Slices</a:t>
              </a:r>
            </a:p>
          </p:txBody>
        </p:sp>
      </p:grpSp>
      <p:pic>
        <p:nvPicPr>
          <p:cNvPr id="128006" name="Pictur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9313" y="852488"/>
            <a:ext cx="4152900" cy="281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8007" name="Straight Arrow Connector 14"/>
          <p:cNvCxnSpPr>
            <a:cxnSpLocks noChangeShapeType="1"/>
          </p:cNvCxnSpPr>
          <p:nvPr/>
        </p:nvCxnSpPr>
        <p:spPr bwMode="auto">
          <a:xfrm>
            <a:off x="5664200" y="2422525"/>
            <a:ext cx="1071563" cy="12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16" name="TextBox 15"/>
          <p:cNvSpPr txBox="1"/>
          <p:nvPr/>
        </p:nvSpPr>
        <p:spPr>
          <a:xfrm>
            <a:off x="6473825" y="1793875"/>
            <a:ext cx="25320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Response = Average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             over time</a:t>
            </a:r>
          </a:p>
        </p:txBody>
      </p:sp>
    </p:spTree>
    <p:extLst>
      <p:ext uri="{BB962C8B-B14F-4D97-AF65-F5344CB8AC3E}">
        <p14:creationId xmlns:p14="http://schemas.microsoft.com/office/powerpoint/2010/main" val="8300408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Data Analysis Stages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088" y="1246188"/>
            <a:ext cx="7861300" cy="4679950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Define the collection of “Hit” Pads:</a:t>
            </a:r>
          </a:p>
          <a:p>
            <a:pPr marL="742912" lvl="1" indent="-285735">
              <a:defRPr/>
            </a:pPr>
            <a:r>
              <a:rPr lang="en-US" dirty="0" smtClean="0"/>
              <a:t>Pad must be above threshold (# sigma or absolute cut)</a:t>
            </a:r>
          </a:p>
          <a:p>
            <a:pPr marL="742912" lvl="1" indent="-285735">
              <a:defRPr/>
            </a:pPr>
            <a:r>
              <a:rPr lang="en-US" dirty="0" smtClean="0"/>
              <a:t>Pad must be greatest firing in its ½-column.</a:t>
            </a:r>
          </a:p>
          <a:p>
            <a:pPr marL="742912" lvl="1" indent="-285735">
              <a:defRPr/>
            </a:pPr>
            <a:endParaRPr lang="en-US" dirty="0" smtClean="0"/>
          </a:p>
          <a:p>
            <a:pPr marL="342883" indent="-342883">
              <a:defRPr/>
            </a:pPr>
            <a:r>
              <a:rPr lang="en-US" dirty="0" smtClean="0"/>
              <a:t>Search for a Ring Pattern within the “Hit” Pads:</a:t>
            </a:r>
          </a:p>
          <a:p>
            <a:pPr marL="742912" lvl="1" indent="-285735">
              <a:defRPr/>
            </a:pPr>
            <a:r>
              <a:rPr lang="en-US" dirty="0" smtClean="0"/>
              <a:t>Center Unknown with no trackers.</a:t>
            </a:r>
          </a:p>
          <a:p>
            <a:pPr marL="742912" lvl="1" indent="-285735">
              <a:defRPr/>
            </a:pPr>
            <a:r>
              <a:rPr lang="en-US" dirty="0" smtClean="0"/>
              <a:t>Use Combinatorial Hough Transform.</a:t>
            </a:r>
          </a:p>
          <a:p>
            <a:pPr marL="742912" lvl="1" indent="-285735">
              <a:defRPr/>
            </a:pPr>
            <a:endParaRPr lang="en-US" dirty="0"/>
          </a:p>
          <a:p>
            <a:pPr marL="342883" indent="-342883">
              <a:defRPr/>
            </a:pPr>
            <a:r>
              <a:rPr lang="en-US" dirty="0" smtClean="0"/>
              <a:t>Perform “Robust Fit” to extract Ring Parameters.</a:t>
            </a:r>
          </a:p>
          <a:p>
            <a:pPr marL="742912" lvl="1" indent="-285735">
              <a:defRPr/>
            </a:pPr>
            <a:r>
              <a:rPr lang="en-US" dirty="0" smtClean="0"/>
              <a:t>Robust fitting is insensitive to outlier points.</a:t>
            </a:r>
          </a:p>
          <a:p>
            <a:pPr marL="742912" lvl="1" indent="-285735">
              <a:defRPr/>
            </a:pPr>
            <a:r>
              <a:rPr lang="en-US" dirty="0" smtClean="0"/>
              <a:t>Algorithm copied from PHENIX DCH Tracking.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D48F79-1874-4AFB-973A-879760BB617A}" type="slidenum">
              <a:rPr lang="en-US" altLang="ja-JP" smtClean="0"/>
              <a:pPr>
                <a:defRPr/>
              </a:pPr>
              <a:t>61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249957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11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4675" y="1069975"/>
            <a:ext cx="38100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Charge Spectrum from “Used” Pads: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824288"/>
            <a:ext cx="8491538" cy="1781175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/>
              <a:t>L</a:t>
            </a:r>
            <a:r>
              <a:rPr lang="en-US" dirty="0" smtClean="0"/>
              <a:t>ower voltages, exponential.</a:t>
            </a:r>
          </a:p>
          <a:p>
            <a:pPr marL="342883" indent="-342883">
              <a:defRPr/>
            </a:pPr>
            <a:r>
              <a:rPr lang="en-US" dirty="0"/>
              <a:t>E</a:t>
            </a:r>
            <a:r>
              <a:rPr lang="en-US" dirty="0" smtClean="0"/>
              <a:t>xponential flattens with gain.</a:t>
            </a:r>
          </a:p>
          <a:p>
            <a:pPr marL="742912" lvl="1" indent="-285735">
              <a:defRPr/>
            </a:pPr>
            <a:r>
              <a:rPr lang="en-US" dirty="0" smtClean="0"/>
              <a:t>Efficiency improves (slowly) with increasing gain.</a:t>
            </a:r>
          </a:p>
          <a:p>
            <a:pPr marL="742912" lvl="1" indent="-285735">
              <a:defRPr/>
            </a:pPr>
            <a:r>
              <a:rPr lang="en-US" dirty="0" smtClean="0"/>
              <a:t>Preliminary estimate: &gt;98% efficient for single photons.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A3C1C6-C401-4389-9220-A3B855B2A4C3}" type="slidenum">
              <a:rPr lang="en-US" altLang="ja-JP" smtClean="0"/>
              <a:pPr>
                <a:defRPr/>
              </a:pPr>
              <a:t>62</a:t>
            </a:fld>
            <a:endParaRPr lang="en-US" altLang="ja-JP" dirty="0"/>
          </a:p>
        </p:txBody>
      </p:sp>
      <p:pic>
        <p:nvPicPr>
          <p:cNvPr id="130054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488" y="1001713"/>
            <a:ext cx="393065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14575" y="1819275"/>
            <a:ext cx="10445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V=4750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8413" y="2681288"/>
            <a:ext cx="104616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V=4650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62663" y="2867025"/>
            <a:ext cx="1046162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V=5000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62663" y="1304925"/>
            <a:ext cx="104616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V=4850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65800" y="1954213"/>
            <a:ext cx="104616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V=4950</a:t>
            </a:r>
          </a:p>
        </p:txBody>
      </p:sp>
    </p:spTree>
    <p:extLst>
      <p:ext uri="{BB962C8B-B14F-4D97-AF65-F5344CB8AC3E}">
        <p14:creationId xmlns:p14="http://schemas.microsoft.com/office/powerpoint/2010/main" val="820247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Look at the “Hit” pads… See Rings!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913" y="4279900"/>
            <a:ext cx="5586412" cy="1800225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Your eyes see the Rings very easily.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Red Circles: Pattern Recognition.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0000FF"/>
                </a:solidFill>
              </a:rPr>
              <a:t>Blue Circles:  Robust Fit.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A04C18-442D-4AAB-8F1B-08F100F393F3}" type="slidenum">
              <a:rPr lang="en-US" altLang="ja-JP" smtClean="0"/>
              <a:pPr>
                <a:defRPr/>
              </a:pPr>
              <a:t>63</a:t>
            </a:fld>
            <a:endParaRPr lang="en-US" altLang="ja-JP" dirty="0"/>
          </a:p>
        </p:txBody>
      </p:sp>
      <p:pic>
        <p:nvPicPr>
          <p:cNvPr id="131077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238" y="903288"/>
            <a:ext cx="2343150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8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8650" y="903288"/>
            <a:ext cx="2343150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9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1063" y="903288"/>
            <a:ext cx="2343150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80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1063" y="3729038"/>
            <a:ext cx="23431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7543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Simulations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" y="665163"/>
            <a:ext cx="9026525" cy="5976937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# pads != # photons</a:t>
            </a:r>
          </a:p>
          <a:p>
            <a:pPr marL="742912" lvl="1" indent="-285735">
              <a:defRPr/>
            </a:pPr>
            <a:r>
              <a:rPr lang="en-US" dirty="0" smtClean="0"/>
              <a:t>Some photons hit two pads.</a:t>
            </a:r>
          </a:p>
          <a:p>
            <a:pPr marL="742912" lvl="1" indent="-285735">
              <a:defRPr/>
            </a:pPr>
            <a:r>
              <a:rPr lang="en-US" dirty="0" smtClean="0"/>
              <a:t>Sometimes two photons hit one pad.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Ingredients:</a:t>
            </a:r>
          </a:p>
          <a:p>
            <a:pPr marL="742912" lvl="1" indent="-285735">
              <a:defRPr/>
            </a:pPr>
            <a:r>
              <a:rPr lang="en-US" dirty="0" smtClean="0">
                <a:solidFill>
                  <a:srgbClr val="0000FF"/>
                </a:solidFill>
              </a:rPr>
              <a:t>Diffusion (charge cloud)</a:t>
            </a:r>
          </a:p>
          <a:p>
            <a:pPr marL="742912" lvl="1" indent="-285735">
              <a:defRPr/>
            </a:pPr>
            <a:r>
              <a:rPr lang="en-US" dirty="0" smtClean="0">
                <a:solidFill>
                  <a:srgbClr val="0000FF"/>
                </a:solidFill>
              </a:rPr>
              <a:t>Dispersion (n </a:t>
            </a:r>
            <a:r>
              <a:rPr lang="en-US" dirty="0" err="1" smtClean="0">
                <a:solidFill>
                  <a:srgbClr val="0000FF"/>
                </a:solidFill>
              </a:rPr>
              <a:t>vs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Symbol" pitchFamily="18" charset="2"/>
              </a:rPr>
              <a:t>l</a:t>
            </a:r>
            <a:r>
              <a:rPr lang="en-US" dirty="0" smtClean="0">
                <a:solidFill>
                  <a:srgbClr val="0000FF"/>
                </a:solidFill>
              </a:rPr>
              <a:t>).</a:t>
            </a:r>
          </a:p>
          <a:p>
            <a:pPr marL="742912" lvl="1" indent="-285735">
              <a:defRPr/>
            </a:pPr>
            <a:r>
              <a:rPr lang="en-US" dirty="0" smtClean="0">
                <a:solidFill>
                  <a:srgbClr val="0000FF"/>
                </a:solidFill>
              </a:rPr>
              <a:t>Center (based upon data)</a:t>
            </a:r>
          </a:p>
          <a:p>
            <a:pPr marL="742912" lvl="1" indent="-285735">
              <a:defRPr/>
            </a:pPr>
            <a:endParaRPr lang="en-US" dirty="0"/>
          </a:p>
        </p:txBody>
      </p:sp>
      <p:pic>
        <p:nvPicPr>
          <p:cNvPr id="1361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1338" y="2214563"/>
            <a:ext cx="4745037" cy="458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619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1300" y="-12700"/>
            <a:ext cx="3681413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6198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63" y="3690938"/>
            <a:ext cx="422910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398713" y="6459538"/>
            <a:ext cx="4311650" cy="369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Impossible RICH works as simulated!</a:t>
            </a:r>
          </a:p>
        </p:txBody>
      </p:sp>
    </p:spTree>
    <p:extLst>
      <p:ext uri="{BB962C8B-B14F-4D97-AF65-F5344CB8AC3E}">
        <p14:creationId xmlns:p14="http://schemas.microsoft.com/office/powerpoint/2010/main" val="400852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Summary Ring Properties (SLAC)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938627-154B-4574-ACBA-700BF5179C5A}" type="slidenum">
              <a:rPr lang="en-US" altLang="ja-JP" smtClean="0"/>
              <a:pPr>
                <a:defRPr/>
              </a:pPr>
              <a:t>65</a:t>
            </a:fld>
            <a:endParaRPr lang="en-US" altLang="ja-JP" dirty="0"/>
          </a:p>
        </p:txBody>
      </p:sp>
      <p:pic>
        <p:nvPicPr>
          <p:cNvPr id="13414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75" y="788988"/>
            <a:ext cx="7932738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51475" y="1543050"/>
            <a:ext cx="22574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Nused</a:t>
            </a:r>
            <a:r>
              <a:rPr lang="en-US" dirty="0">
                <a:solidFill>
                  <a:srgbClr val="000000"/>
                </a:solidFill>
              </a:rPr>
              <a:t>, Poisson Fit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44600" y="3952875"/>
            <a:ext cx="12287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NOutside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3488" y="3952875"/>
            <a:ext cx="10604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NInside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15338" y="1328835"/>
            <a:ext cx="1256241" cy="844077"/>
          </a:xfrm>
          <a:prstGeom prst="rect">
            <a:avLst/>
          </a:prstGeom>
          <a:blipFill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4327" t="-2857"/>
            </a:stretch>
          </a:blipFill>
          <a:ln>
            <a:solidFill>
              <a:srgbClr val="FF0000"/>
            </a:solidFill>
          </a:ln>
        </p:spPr>
        <p:txBody>
          <a:bodyPr/>
          <a:lstStyle/>
          <a:p>
            <a:pPr eaLnBrk="0" hangingPunct="0"/>
            <a:r>
              <a:rPr lang="en-US">
                <a:noFill/>
                <a:effectLst/>
                <a:latin typeface="Comic Sans MS" panose="030F0702030302020204" pitchFamily="66" charset="0"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776413" y="6021388"/>
            <a:ext cx="6049962" cy="836612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Multiplicities from Poisson Fits</a:t>
            </a:r>
          </a:p>
          <a:p>
            <a:pPr marL="342883" indent="-342883">
              <a:defRPr/>
            </a:pPr>
            <a:r>
              <a:rPr lang="en-US" dirty="0" smtClean="0"/>
              <a:t>Radius from Gaussian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0179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Full Summary of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250" y="5272088"/>
            <a:ext cx="9026525" cy="1585912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Number of pads on ring saturates at ~9 pads per ring.</a:t>
            </a:r>
          </a:p>
          <a:p>
            <a:pPr marL="342883" indent="-342883">
              <a:defRPr/>
            </a:pPr>
            <a:r>
              <a:rPr lang="en-US" dirty="0" smtClean="0"/>
              <a:t>Stable gains up to 100,000…NO SPARKS PERIOD!</a:t>
            </a:r>
          </a:p>
          <a:p>
            <a:pPr marL="342883" indent="-342883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D4D12B-E6F1-46B1-83A6-85206A6806AC}" type="slidenum">
              <a:rPr lang="en-US" altLang="ja-JP" smtClean="0"/>
              <a:pPr>
                <a:defRPr/>
              </a:pPr>
              <a:t>66</a:t>
            </a:fld>
            <a:endParaRPr lang="en-US" altLang="ja-JP" dirty="0"/>
          </a:p>
        </p:txBody>
      </p:sp>
      <p:pic>
        <p:nvPicPr>
          <p:cNvPr id="13517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8900" y="725488"/>
            <a:ext cx="6346825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84525" y="2095500"/>
            <a:ext cx="26939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~9 Used Pads per ring</a:t>
            </a:r>
          </a:p>
        </p:txBody>
      </p:sp>
    </p:spTree>
    <p:extLst>
      <p:ext uri="{BB962C8B-B14F-4D97-AF65-F5344CB8AC3E}">
        <p14:creationId xmlns:p14="http://schemas.microsoft.com/office/powerpoint/2010/main" val="3316655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>
              <a:lnSpc>
                <a:spcPct val="150000"/>
              </a:lnSpc>
            </a:pPr>
            <a:r>
              <a:rPr lang="en-US" sz="280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Glued Design: GEM Foil Layout Complete</a:t>
            </a:r>
          </a:p>
        </p:txBody>
      </p:sp>
      <p:sp>
        <p:nvSpPr>
          <p:cNvPr id="46083" name="Slide Number Placeholder 11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0C58193-A523-48B2-916F-7B72E020F4A8}" type="slidenum">
              <a:rPr lang="en-US">
                <a:solidFill>
                  <a:srgbClr val="898989"/>
                </a:solidFill>
              </a:rPr>
              <a:pPr eaLnBrk="1" hangingPunct="1"/>
              <a:t>67</a:t>
            </a:fld>
            <a:endParaRPr lang="en-US">
              <a:solidFill>
                <a:srgbClr val="898989"/>
              </a:solidFill>
            </a:endParaRPr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74" t="2377" r="2351" b="2094"/>
          <a:stretch>
            <a:fillRect/>
          </a:stretch>
        </p:blipFill>
        <p:spPr bwMode="auto">
          <a:xfrm>
            <a:off x="3048000" y="3048000"/>
            <a:ext cx="5638800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645"/>
          <a:stretch>
            <a:fillRect/>
          </a:stretch>
        </p:blipFill>
        <p:spPr bwMode="auto">
          <a:xfrm>
            <a:off x="7440613" y="1368425"/>
            <a:ext cx="1316037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Rectangle 7"/>
          <p:cNvSpPr>
            <a:spLocks noChangeArrowheads="1"/>
          </p:cNvSpPr>
          <p:nvPr/>
        </p:nvSpPr>
        <p:spPr bwMode="auto">
          <a:xfrm>
            <a:off x="255588" y="1371600"/>
            <a:ext cx="7440612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b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foil is divided into 32 HV sectors of roughly 100 cm</a:t>
            </a:r>
            <a:r>
              <a:rPr kumimoji="0" lang="en-US" b="0" baseline="3000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b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with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b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V applied on the 16 sectors from the top and 16 from the bottom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b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The chamber from the point of view of HV is divided in two parts</a:t>
            </a:r>
            <a:endParaRPr kumimoji="0" lang="en-US" b="0" smtClean="0">
              <a:solidFill>
                <a:srgbClr val="17375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924800" y="3276600"/>
            <a:ext cx="381000" cy="457200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 flipV="1">
            <a:off x="7440613" y="2581275"/>
            <a:ext cx="484187" cy="6953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8305800" y="2941638"/>
            <a:ext cx="450850" cy="6953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09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3228975"/>
            <a:ext cx="2008188" cy="242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201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ABF7-ED07-4055-9BAD-57C633AC3944}" type="slidenum">
              <a:rPr lang="en-US" smtClean="0"/>
              <a:pPr/>
              <a:t>68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3"/>
            <a:ext cx="91440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1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61322" y="876466"/>
            <a:ext cx="1689886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 1.66ppm</a:t>
            </a:r>
          </a:p>
          <a:p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O 0.08ppm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– 2D  Short Radiator RICH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3895" y="696682"/>
            <a:ext cx="4226607" cy="4523018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Hadron (pion, </a:t>
            </a:r>
            <a:r>
              <a:rPr lang="en-US" dirty="0" err="1" smtClean="0"/>
              <a:t>kaon</a:t>
            </a:r>
            <a:r>
              <a:rPr lang="en-US" dirty="0" smtClean="0"/>
              <a:t>, proton) ID at high lab momentum requires the Cherenkov effect.  Typical long radiator lengths (e.g. </a:t>
            </a:r>
            <a:r>
              <a:rPr lang="en-US" u="sng" dirty="0" smtClean="0">
                <a:solidFill>
                  <a:srgbClr val="FF0000"/>
                </a:solidFill>
              </a:rPr>
              <a:t>3 meters </a:t>
            </a:r>
            <a:r>
              <a:rPr lang="en-US" dirty="0" smtClean="0">
                <a:solidFill>
                  <a:srgbClr val="FF0000"/>
                </a:solidFill>
              </a:rPr>
              <a:t>CF</a:t>
            </a:r>
            <a:r>
              <a:rPr lang="en-US" baseline="-25000" dirty="0" smtClean="0">
                <a:solidFill>
                  <a:srgbClr val="FF0000"/>
                </a:solidFill>
              </a:rPr>
              <a:t>4</a:t>
            </a:r>
            <a:r>
              <a:rPr lang="en-US" dirty="0" smtClean="0">
                <a:solidFill>
                  <a:srgbClr val="FF0000"/>
                </a:solidFill>
              </a:rPr>
              <a:t> in </a:t>
            </a:r>
            <a:r>
              <a:rPr lang="en-US" dirty="0" err="1" smtClean="0">
                <a:solidFill>
                  <a:srgbClr val="FF0000"/>
                </a:solidFill>
              </a:rPr>
              <a:t>LHCb</a:t>
            </a:r>
            <a:r>
              <a:rPr lang="en-US" dirty="0" smtClean="0"/>
              <a:t>) make experiments large/costly.</a:t>
            </a:r>
          </a:p>
          <a:p>
            <a:r>
              <a:rPr lang="en-US" dirty="0" smtClean="0"/>
              <a:t>Solution:</a:t>
            </a:r>
            <a:br>
              <a:rPr lang="en-US" dirty="0" smtClean="0"/>
            </a:br>
            <a:r>
              <a:rPr lang="en-US" dirty="0" err="1" smtClean="0"/>
              <a:t>CsI</a:t>
            </a:r>
            <a:r>
              <a:rPr lang="en-US" dirty="0" smtClean="0"/>
              <a:t> photocathode RICH allows operation in </a:t>
            </a:r>
            <a:r>
              <a:rPr lang="en-US" dirty="0" smtClean="0">
                <a:solidFill>
                  <a:srgbClr val="FF0000"/>
                </a:solidFill>
              </a:rPr>
              <a:t>DEEP UV </a:t>
            </a:r>
            <a:r>
              <a:rPr lang="en-US" dirty="0" smtClean="0"/>
              <a:t>(down to 120 nm) thereby collecting more light.  Further, this photon detection technology is VERY inexpensive per unit area.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69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606995" y="-726693"/>
            <a:ext cx="810313" cy="2263698"/>
          </a:xfrm>
          <a:prstGeom prst="rect">
            <a:avLst/>
          </a:prstGeom>
        </p:spPr>
      </p:pic>
      <p:pic>
        <p:nvPicPr>
          <p:cNvPr id="8" name="Picture 3" descr="gemfiel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08" y="2466982"/>
            <a:ext cx="4718050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969288" y="4537079"/>
            <a:ext cx="555625" cy="928688"/>
            <a:chOff x="3182" y="2666"/>
            <a:chExt cx="350" cy="585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3301" y="2666"/>
              <a:ext cx="82" cy="8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1D1D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 rot="10800000">
              <a:off x="3182" y="2832"/>
              <a:ext cx="350" cy="419"/>
            </a:xfrm>
            <a:custGeom>
              <a:avLst/>
              <a:gdLst>
                <a:gd name="T0" fmla="*/ 181 w 651"/>
                <a:gd name="T1" fmla="*/ 418 h 1969"/>
                <a:gd name="T2" fmla="*/ 121 w 651"/>
                <a:gd name="T3" fmla="*/ 328 h 1969"/>
                <a:gd name="T4" fmla="*/ 61 w 651"/>
                <a:gd name="T5" fmla="*/ 216 h 1969"/>
                <a:gd name="T6" fmla="*/ 2 w 651"/>
                <a:gd name="T7" fmla="*/ 59 h 1969"/>
                <a:gd name="T8" fmla="*/ 70 w 651"/>
                <a:gd name="T9" fmla="*/ 10 h 1969"/>
                <a:gd name="T10" fmla="*/ 288 w 651"/>
                <a:gd name="T11" fmla="*/ 9 h 1969"/>
                <a:gd name="T12" fmla="*/ 347 w 651"/>
                <a:gd name="T13" fmla="*/ 63 h 1969"/>
                <a:gd name="T14" fmla="*/ 303 w 651"/>
                <a:gd name="T15" fmla="*/ 210 h 1969"/>
                <a:gd name="T16" fmla="*/ 252 w 651"/>
                <a:gd name="T17" fmla="*/ 331 h 1969"/>
                <a:gd name="T18" fmla="*/ 216 w 651"/>
                <a:gd name="T19" fmla="*/ 419 h 19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1" h="1969">
                  <a:moveTo>
                    <a:pt x="336" y="1964"/>
                  </a:moveTo>
                  <a:cubicBezTo>
                    <a:pt x="300" y="1833"/>
                    <a:pt x="262" y="1701"/>
                    <a:pt x="225" y="1543"/>
                  </a:cubicBezTo>
                  <a:cubicBezTo>
                    <a:pt x="188" y="1385"/>
                    <a:pt x="151" y="1228"/>
                    <a:pt x="114" y="1017"/>
                  </a:cubicBezTo>
                  <a:cubicBezTo>
                    <a:pt x="77" y="806"/>
                    <a:pt x="0" y="436"/>
                    <a:pt x="3" y="275"/>
                  </a:cubicBezTo>
                  <a:cubicBezTo>
                    <a:pt x="6" y="114"/>
                    <a:pt x="43" y="87"/>
                    <a:pt x="131" y="48"/>
                  </a:cubicBezTo>
                  <a:cubicBezTo>
                    <a:pt x="219" y="9"/>
                    <a:pt x="449" y="0"/>
                    <a:pt x="535" y="42"/>
                  </a:cubicBezTo>
                  <a:cubicBezTo>
                    <a:pt x="621" y="84"/>
                    <a:pt x="641" y="139"/>
                    <a:pt x="646" y="297"/>
                  </a:cubicBezTo>
                  <a:cubicBezTo>
                    <a:pt x="651" y="455"/>
                    <a:pt x="593" y="780"/>
                    <a:pt x="563" y="989"/>
                  </a:cubicBezTo>
                  <a:cubicBezTo>
                    <a:pt x="533" y="1198"/>
                    <a:pt x="495" y="1391"/>
                    <a:pt x="468" y="1554"/>
                  </a:cubicBezTo>
                  <a:cubicBezTo>
                    <a:pt x="441" y="1717"/>
                    <a:pt x="413" y="1900"/>
                    <a:pt x="402" y="1969"/>
                  </a:cubicBezTo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FFFF00"/>
                </a:gs>
              </a:gsLst>
              <a:lin ang="5400000" scaled="1"/>
            </a:gradFill>
            <a:ln w="9525" cap="flat" cmpd="sng">
              <a:solidFill>
                <a:srgbClr val="FFFF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sp>
        <p:nvSpPr>
          <p:cNvPr id="12" name="Freeform 8"/>
          <p:cNvSpPr>
            <a:spLocks/>
          </p:cNvSpPr>
          <p:nvPr/>
        </p:nvSpPr>
        <p:spPr bwMode="auto">
          <a:xfrm>
            <a:off x="1189946" y="3262318"/>
            <a:ext cx="741362" cy="1177925"/>
          </a:xfrm>
          <a:custGeom>
            <a:avLst/>
            <a:gdLst>
              <a:gd name="T0" fmla="*/ 728469 w 460"/>
              <a:gd name="T1" fmla="*/ 588963 h 742"/>
              <a:gd name="T2" fmla="*/ 691401 w 460"/>
              <a:gd name="T3" fmla="*/ 161925 h 742"/>
              <a:gd name="T4" fmla="*/ 433536 w 460"/>
              <a:gd name="T5" fmla="*/ 9525 h 742"/>
              <a:gd name="T6" fmla="*/ 164389 w 460"/>
              <a:gd name="T7" fmla="*/ 101600 h 742"/>
              <a:gd name="T8" fmla="*/ 24175 w 460"/>
              <a:gd name="T9" fmla="*/ 274638 h 742"/>
              <a:gd name="T10" fmla="*/ 20952 w 460"/>
              <a:gd name="T11" fmla="*/ 660400 h 742"/>
              <a:gd name="T12" fmla="*/ 82194 w 460"/>
              <a:gd name="T13" fmla="*/ 1177925 h 7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0" h="742">
                <a:moveTo>
                  <a:pt x="452" y="371"/>
                </a:moveTo>
                <a:cubicBezTo>
                  <a:pt x="448" y="326"/>
                  <a:pt x="460" y="163"/>
                  <a:pt x="429" y="102"/>
                </a:cubicBezTo>
                <a:cubicBezTo>
                  <a:pt x="398" y="41"/>
                  <a:pt x="323" y="12"/>
                  <a:pt x="269" y="6"/>
                </a:cubicBezTo>
                <a:cubicBezTo>
                  <a:pt x="215" y="0"/>
                  <a:pt x="144" y="36"/>
                  <a:pt x="102" y="64"/>
                </a:cubicBezTo>
                <a:cubicBezTo>
                  <a:pt x="60" y="92"/>
                  <a:pt x="30" y="114"/>
                  <a:pt x="15" y="173"/>
                </a:cubicBezTo>
                <a:cubicBezTo>
                  <a:pt x="0" y="232"/>
                  <a:pt x="7" y="321"/>
                  <a:pt x="13" y="416"/>
                </a:cubicBezTo>
                <a:cubicBezTo>
                  <a:pt x="19" y="511"/>
                  <a:pt x="43" y="674"/>
                  <a:pt x="51" y="74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43771" y="3794129"/>
            <a:ext cx="4706937" cy="342900"/>
            <a:chOff x="2599" y="2198"/>
            <a:chExt cx="2965" cy="216"/>
          </a:xfrm>
        </p:grpSpPr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3711" y="2198"/>
              <a:ext cx="700" cy="208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0" lang="en-US" b="0" dirty="0" err="1" smtClean="0">
                  <a:solidFill>
                    <a:srgbClr val="000000"/>
                  </a:solidFill>
                  <a:effectLst/>
                  <a:latin typeface="Arial" pitchFamily="34" charset="0"/>
                  <a:ea typeface="+mn-ea"/>
                  <a:cs typeface="Arial" pitchFamily="34" charset="0"/>
                </a:rPr>
                <a:t>CsI</a:t>
              </a:r>
              <a:endParaRPr kumimoji="0" lang="en-US" b="0" dirty="0">
                <a:solidFill>
                  <a:srgbClr val="000000"/>
                </a:solidFill>
                <a:effectLst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5158" y="2213"/>
              <a:ext cx="406" cy="201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2599" y="2208"/>
              <a:ext cx="406" cy="201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1308" y="750468"/>
            <a:ext cx="2726376" cy="1627619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3771" y="1218558"/>
            <a:ext cx="1818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Standard GEM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85800" y="2679984"/>
            <a:ext cx="329609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Making a GEM Detect Light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107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1"/>
          <p:cNvSpPr txBox="1">
            <a:spLocks noChangeArrowheads="1"/>
          </p:cNvSpPr>
          <p:nvPr/>
        </p:nvSpPr>
        <p:spPr bwMode="auto">
          <a:xfrm>
            <a:off x="826097" y="-86124"/>
            <a:ext cx="6861070" cy="625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lnSpc>
                <a:spcPct val="90000"/>
              </a:lnSpc>
              <a:buClrTx/>
              <a:buFontTx/>
              <a:buNone/>
            </a:pPr>
            <a:r>
              <a:rPr lang="en-US" sz="2532" dirty="0">
                <a:solidFill>
                  <a:schemeClr val="tx1"/>
                </a:solidFill>
              </a:rPr>
              <a:t>Different angles</a:t>
            </a:r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6172285" y="6400159"/>
            <a:ext cx="1086205" cy="27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2910" rIns="63289" bIns="32910" anchor="ctr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BD915CB8-44B0-496B-BA88-C486F5682133}" type="datetime1">
              <a:rPr lang="en-US" sz="703"/>
              <a:pPr algn="r" eaLnBrk="1" hangingPunct="1">
                <a:buClrTx/>
                <a:buFontTx/>
                <a:buNone/>
              </a:pPr>
              <a:t>12/5/2013</a:t>
            </a:fld>
            <a:endParaRPr lang="en-US" sz="703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142024" y="6400159"/>
            <a:ext cx="4916393" cy="27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2910" rIns="63289" bIns="32910" anchor="ctr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703"/>
              <a:t>M. Purschke, BNL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7372357" y="6400159"/>
            <a:ext cx="629620" cy="27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2910" rIns="63289" bIns="32910" anchor="ctr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2A4AF5D3-57A3-40D6-B582-51DB1BBC2E74}" type="slidenum">
              <a:rPr lang="en-US" sz="703"/>
              <a:pPr algn="r" eaLnBrk="1" hangingPunct="1">
                <a:buClrTx/>
                <a:buFontTx/>
                <a:buNone/>
              </a:pPr>
              <a:t>7</a:t>
            </a:fld>
            <a:endParaRPr lang="en-US" sz="703"/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668" y="1456973"/>
            <a:ext cx="6119815" cy="4585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668" y="1453624"/>
            <a:ext cx="6119815" cy="458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668" y="1453624"/>
            <a:ext cx="6119815" cy="458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7694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ePHENIX</a:t>
            </a:r>
            <a:r>
              <a:rPr lang="en-US" dirty="0" smtClean="0"/>
              <a:t>:  Compact RICH?  Impossible!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538" y="930275"/>
            <a:ext cx="4351337" cy="5616575"/>
          </a:xfrm>
          <a:solidFill>
            <a:schemeClr val="bg1"/>
          </a:solidFill>
        </p:spPr>
        <p:txBody>
          <a:bodyPr/>
          <a:lstStyle/>
          <a:p>
            <a:pPr marL="342883" indent="-342883">
              <a:defRPr/>
            </a:pPr>
            <a:r>
              <a:rPr lang="en-US" dirty="0" err="1" smtClean="0"/>
              <a:t>LHCb</a:t>
            </a:r>
            <a:r>
              <a:rPr lang="en-US" dirty="0" smtClean="0"/>
              <a:t> required 3 meters of radiator (each) for C</a:t>
            </a:r>
            <a:r>
              <a:rPr lang="en-US" baseline="-25000" dirty="0" smtClean="0"/>
              <a:t>4</a:t>
            </a:r>
            <a:r>
              <a:rPr lang="en-US" dirty="0" smtClean="0"/>
              <a:t>F</a:t>
            </a:r>
            <a:r>
              <a:rPr lang="en-US" baseline="-25000" dirty="0" smtClean="0"/>
              <a:t>10</a:t>
            </a:r>
            <a:r>
              <a:rPr lang="en-US" dirty="0" smtClean="0"/>
              <a:t> AND CF</a:t>
            </a:r>
            <a:r>
              <a:rPr lang="en-US" baseline="-25000" dirty="0" smtClean="0"/>
              <a:t>4</a:t>
            </a:r>
            <a:r>
              <a:rPr lang="en-US" dirty="0" smtClean="0"/>
              <a:t>.  At 4.5 meters, you hit the accelerator!</a:t>
            </a:r>
          </a:p>
          <a:p>
            <a:pPr marL="342883" indent="-342883">
              <a:defRPr/>
            </a:pPr>
            <a:r>
              <a:rPr lang="en-US" dirty="0" smtClean="0"/>
              <a:t>If the RICH is small it is close to the interaction.</a:t>
            </a:r>
          </a:p>
          <a:p>
            <a:pPr marL="342883" indent="-342883">
              <a:defRPr/>
            </a:pPr>
            <a:r>
              <a:rPr lang="en-US" dirty="0" smtClean="0"/>
              <a:t>There will be B-field in the RICH, bending smears rings!</a:t>
            </a:r>
          </a:p>
          <a:p>
            <a:pPr marL="342883" indent="-342883">
              <a:defRPr/>
            </a:pPr>
            <a:r>
              <a:rPr lang="en-US" dirty="0" smtClean="0"/>
              <a:t>The B-field will kill PMTs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/>
              <a:t>m</a:t>
            </a:r>
            <a:r>
              <a:rPr lang="en-US" dirty="0" smtClean="0"/>
              <a:t>^2 of </a:t>
            </a:r>
            <a:r>
              <a:rPr lang="en-US" dirty="0" err="1" smtClean="0"/>
              <a:t>SiPM</a:t>
            </a:r>
            <a:r>
              <a:rPr lang="en-US" dirty="0" smtClean="0"/>
              <a:t> breaks the bank.</a:t>
            </a:r>
          </a:p>
          <a:p>
            <a:pPr marL="342883" indent="-342883">
              <a:defRPr/>
            </a:pPr>
            <a:r>
              <a:rPr lang="en-US" dirty="0" smtClean="0"/>
              <a:t>Single photons are tough.</a:t>
            </a:r>
          </a:p>
          <a:p>
            <a:pPr marL="342883" indent="-342883">
              <a:defRPr/>
            </a:pPr>
            <a:r>
              <a:rPr lang="en-US" dirty="0" err="1" smtClean="0"/>
              <a:t>LHCb</a:t>
            </a:r>
            <a:r>
              <a:rPr lang="en-US" dirty="0" smtClean="0"/>
              <a:t> (and PHENIX) direct focused light to the side.  You have no room, </a:t>
            </a:r>
            <a:r>
              <a:rPr lang="en-US" dirty="0" err="1" smtClean="0"/>
              <a:t>hermiticity</a:t>
            </a:r>
            <a:r>
              <a:rPr lang="en-US" dirty="0" smtClean="0"/>
              <a:t> lost!</a:t>
            </a:r>
          </a:p>
          <a:p>
            <a:pPr marL="342883" indent="-342883">
              <a:defRPr/>
            </a:pPr>
            <a:r>
              <a:rPr lang="en-US" dirty="0" smtClean="0"/>
              <a:t>How can you measure rings for particle near beam pipe?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275" y="930275"/>
            <a:ext cx="4351338" cy="5616575"/>
          </a:xfrm>
          <a:solidFill>
            <a:schemeClr val="bg1"/>
          </a:solidFill>
        </p:spPr>
        <p:txBody>
          <a:bodyPr/>
          <a:lstStyle/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We’ve budgeted one meter for the radiator a RICH that can perform </a:t>
            </a:r>
            <a:r>
              <a:rPr lang="en-US" dirty="0" err="1" smtClean="0">
                <a:solidFill>
                  <a:srgbClr val="FF0000"/>
                </a:solidFill>
              </a:rPr>
              <a:t>Kaon</a:t>
            </a:r>
            <a:r>
              <a:rPr lang="en-US" dirty="0" smtClean="0">
                <a:solidFill>
                  <a:srgbClr val="FF0000"/>
                </a:solidFill>
              </a:rPr>
              <a:t> ID to </a:t>
            </a:r>
            <a:r>
              <a:rPr lang="en-US" u="sng" dirty="0" smtClean="0">
                <a:solidFill>
                  <a:srgbClr val="00B050"/>
                </a:solidFill>
              </a:rPr>
              <a:t>60 </a:t>
            </a:r>
            <a:r>
              <a:rPr lang="en-US" u="sng" dirty="0" err="1" smtClean="0">
                <a:solidFill>
                  <a:srgbClr val="00B050"/>
                </a:solidFill>
              </a:rPr>
              <a:t>GeV</a:t>
            </a:r>
            <a:r>
              <a:rPr lang="en-US" u="sng" dirty="0" smtClean="0">
                <a:solidFill>
                  <a:srgbClr val="00B050"/>
                </a:solidFill>
              </a:rPr>
              <a:t>/c       </a:t>
            </a:r>
            <a:r>
              <a:rPr lang="en-US" dirty="0" smtClean="0">
                <a:solidFill>
                  <a:srgbClr val="FF0000"/>
                </a:solidFill>
              </a:rPr>
              <a:t>.                                     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Indeed.                             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Our field will not bend tracks while inside the RICH.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We have a cheap tech to cover m^2 areas at low cost.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Our tech can handle it.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Our tech is thin enough for the particle beam to go directly through the sensors.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Clever Optics.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4994FF-ACF1-4469-8C5E-34633E6B36CD}" type="slidenum">
              <a:rPr lang="en-US" altLang="ja-JP" smtClean="0"/>
              <a:pPr>
                <a:defRPr/>
              </a:pPr>
              <a:t>70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61278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ePHENIX</a:t>
            </a:r>
            <a:r>
              <a:rPr lang="en-US" dirty="0" smtClean="0"/>
              <a:t>: Gas RICH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88352" y="4085115"/>
            <a:ext cx="4209279" cy="2446317"/>
          </a:xfrm>
          <a:blipFill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A3E55-A1FB-49E9-A37D-9BDBB06AEA3A}" type="slidenum">
              <a:rPr lang="en-US" altLang="ja-JP" smtClean="0"/>
              <a:pPr>
                <a:defRPr/>
              </a:pPr>
              <a:t>71</a:t>
            </a:fld>
            <a:endParaRPr lang="en-US" altLang="ja-JP" dirty="0"/>
          </a:p>
        </p:txBody>
      </p:sp>
      <p:pic>
        <p:nvPicPr>
          <p:cNvPr id="12083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738" y="895350"/>
            <a:ext cx="4227512" cy="302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835525" y="4049713"/>
            <a:ext cx="4210050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6" rIns="91436" bIns="45716"/>
          <a:lstStyle>
            <a:lvl1pPr marL="342883" indent="-34288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  <a:cs typeface="+mn-cs"/>
              </a:defRPr>
            </a:lvl1pPr>
            <a:lvl2pPr marL="742912" indent="-28573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2pPr>
            <a:lvl3pPr marL="1142943" indent="-228588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3pPr>
            <a:lvl4pPr marL="1600120" indent="-228588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4pPr>
            <a:lvl5pPr marL="2057297" indent="-228588" algn="l" rt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Mirror(s) break symmetry.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Reduced focal plane size:</a:t>
            </a:r>
            <a:br>
              <a:rPr lang="en-US" kern="0" dirty="0" smtClean="0">
                <a:solidFill>
                  <a:srgbClr val="000000"/>
                </a:solidFill>
              </a:rPr>
            </a:br>
            <a:r>
              <a:rPr lang="en-US" kern="0" dirty="0" smtClean="0">
                <a:solidFill>
                  <a:srgbClr val="000000"/>
                </a:solidFill>
              </a:rPr>
              <a:t>no dead area at edge.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Improved acceptance for light from high </a:t>
            </a:r>
            <a:r>
              <a:rPr lang="en-US" kern="0" dirty="0" smtClean="0">
                <a:solidFill>
                  <a:srgbClr val="000000"/>
                </a:solidFill>
                <a:latin typeface="Symbol" pitchFamily="18" charset="2"/>
              </a:rPr>
              <a:t>h</a:t>
            </a:r>
            <a:r>
              <a:rPr lang="en-US" kern="0" dirty="0" smtClean="0">
                <a:solidFill>
                  <a:srgbClr val="000000"/>
                </a:solidFill>
              </a:rPr>
              <a:t> particles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6 segments around phi</a:t>
            </a:r>
            <a:endParaRPr lang="en-US" kern="0" dirty="0">
              <a:solidFill>
                <a:srgbClr val="000000"/>
              </a:solidFill>
            </a:endParaRPr>
          </a:p>
        </p:txBody>
      </p:sp>
      <p:grpSp>
        <p:nvGrpSpPr>
          <p:cNvPr id="120839" name="Group 13"/>
          <p:cNvGrpSpPr>
            <a:grpSpLocks/>
          </p:cNvGrpSpPr>
          <p:nvPr/>
        </p:nvGrpSpPr>
        <p:grpSpPr bwMode="auto">
          <a:xfrm>
            <a:off x="4875213" y="881063"/>
            <a:ext cx="4138612" cy="2811462"/>
            <a:chOff x="5005618" y="822466"/>
            <a:chExt cx="4138382" cy="2811072"/>
          </a:xfrm>
        </p:grpSpPr>
        <p:pic>
          <p:nvPicPr>
            <p:cNvPr id="120840" name="Picture 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5618" y="1179923"/>
              <a:ext cx="3869701" cy="2453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145380" y="822466"/>
              <a:ext cx="1590587" cy="369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00"/>
                  </a:solidFill>
                </a:rPr>
                <a:t>RICH Optics</a:t>
              </a:r>
            </a:p>
          </p:txBody>
        </p:sp>
        <p:sp>
          <p:nvSpPr>
            <p:cNvPr id="120842" name="TextBox 8"/>
            <p:cNvSpPr txBox="1">
              <a:spLocks noChangeArrowheads="1"/>
            </p:cNvSpPr>
            <p:nvPr/>
          </p:nvSpPr>
          <p:spPr bwMode="auto">
            <a:xfrm>
              <a:off x="6686962" y="2269564"/>
              <a:ext cx="7970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r>
                <a:rPr lang="en-US" b="0" smtClean="0">
                  <a:solidFill>
                    <a:srgbClr val="FF0000"/>
                  </a:solidFill>
                  <a:effectLst/>
                </a:rPr>
                <a:t>Focus</a:t>
              </a:r>
            </a:p>
          </p:txBody>
        </p:sp>
        <p:sp>
          <p:nvSpPr>
            <p:cNvPr id="120843" name="TextBox 9"/>
            <p:cNvSpPr txBox="1">
              <a:spLocks noChangeArrowheads="1"/>
            </p:cNvSpPr>
            <p:nvPr/>
          </p:nvSpPr>
          <p:spPr bwMode="auto">
            <a:xfrm>
              <a:off x="8237983" y="1367059"/>
              <a:ext cx="906017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r>
                <a:rPr lang="en-US" b="0" smtClean="0">
                  <a:solidFill>
                    <a:srgbClr val="0000FF"/>
                  </a:solidFill>
                  <a:effectLst/>
                </a:rPr>
                <a:t>Mirror</a:t>
              </a:r>
            </a:p>
          </p:txBody>
        </p:sp>
        <p:sp>
          <p:nvSpPr>
            <p:cNvPr id="120844" name="TextBox 10"/>
            <p:cNvSpPr txBox="1">
              <a:spLocks noChangeArrowheads="1"/>
            </p:cNvSpPr>
            <p:nvPr/>
          </p:nvSpPr>
          <p:spPr bwMode="auto">
            <a:xfrm>
              <a:off x="5686598" y="1842235"/>
              <a:ext cx="91723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r>
                <a:rPr lang="en-US" b="0" smtClean="0">
                  <a:solidFill>
                    <a:srgbClr val="000000"/>
                  </a:solidFill>
                  <a:effectLst/>
                </a:rPr>
                <a:t>Center</a:t>
              </a:r>
            </a:p>
          </p:txBody>
        </p:sp>
        <p:cxnSp>
          <p:nvCxnSpPr>
            <p:cNvPr id="120845" name="Straight Arrow Connector 6"/>
            <p:cNvCxnSpPr>
              <a:cxnSpLocks noChangeShapeType="1"/>
            </p:cNvCxnSpPr>
            <p:nvPr/>
          </p:nvCxnSpPr>
          <p:spPr bwMode="auto">
            <a:xfrm>
              <a:off x="6145218" y="2211567"/>
              <a:ext cx="304800" cy="47225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120846" name="Straight Connector 12"/>
            <p:cNvCxnSpPr>
              <a:cxnSpLocks noChangeShapeType="1"/>
            </p:cNvCxnSpPr>
            <p:nvPr/>
          </p:nvCxnSpPr>
          <p:spPr bwMode="auto">
            <a:xfrm>
              <a:off x="7350826" y="2113808"/>
              <a:ext cx="249382" cy="570015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2338020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RICH Prototype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4538" y="5007242"/>
            <a:ext cx="3797300" cy="826107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Today, we’ll only show the FNAL results.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43EA9-304C-4612-AAB9-A811278528EF}" type="slidenum">
              <a:rPr lang="en-US" altLang="ja-JP" smtClean="0"/>
              <a:pPr>
                <a:defRPr/>
              </a:pPr>
              <a:t>72</a:t>
            </a:fld>
            <a:endParaRPr lang="en-US" altLang="ja-JP" dirty="0"/>
          </a:p>
        </p:txBody>
      </p:sp>
      <p:pic>
        <p:nvPicPr>
          <p:cNvPr id="126981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425" y="931863"/>
            <a:ext cx="4632325" cy="538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700213">
            <a:off x="1230313" y="2782888"/>
            <a:ext cx="2927350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983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 b="-4160"/>
          <a:stretch>
            <a:fillRect/>
          </a:stretch>
        </p:blipFill>
        <p:spPr bwMode="auto">
          <a:xfrm>
            <a:off x="4773613" y="3175"/>
            <a:ext cx="4117975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-866775" y="6540500"/>
            <a:ext cx="11198225" cy="3079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rgbClr val="0000FF"/>
                </a:solidFill>
              </a:rPr>
              <a:t>http://www.symmetrymagazine.org/article/july-2013/stony-brook-physicists-test-new-detector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4900" y="1732751"/>
            <a:ext cx="3885697" cy="15643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4900" y="3380274"/>
            <a:ext cx="3905142" cy="13999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04304" y="3382361"/>
            <a:ext cx="463588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</a:t>
            </a:r>
            <a:r>
              <a:rPr lang="en-US" baseline="-25000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4929" y="3359150"/>
            <a:ext cx="688009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Torr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94374" y="4247537"/>
            <a:ext cx="64152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</a:t>
            </a:r>
            <a:r>
              <a:rPr lang="en-US" baseline="-25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O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177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"/>
          <p:cNvSpPr txBox="1">
            <a:spLocks noChangeArrowheads="1"/>
          </p:cNvSpPr>
          <p:nvPr/>
        </p:nvSpPr>
        <p:spPr bwMode="auto">
          <a:xfrm>
            <a:off x="736790" y="0"/>
            <a:ext cx="8341346" cy="59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695" tIns="35695" rIns="35695" bIns="35695"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2953" dirty="0">
                <a:solidFill>
                  <a:srgbClr val="000000"/>
                </a:solidFill>
                <a:latin typeface="Arial Narrow" panose="020B0606020202030204" pitchFamily="34" charset="0"/>
              </a:rPr>
              <a:t>The CMS Team – a big thanks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495" y="1126026"/>
            <a:ext cx="4031130" cy="302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939965" y="3384396"/>
            <a:ext cx="880798" cy="49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FFFF00"/>
                </a:solidFill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Lorenzo Uplegger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953608" y="3232573"/>
            <a:ext cx="880798" cy="49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FFFF00"/>
                </a:solidFill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Luigi Vigani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168194" y="3232573"/>
            <a:ext cx="880798" cy="492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FFFF00"/>
                </a:solidFill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Ryan Rivera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739023" y="1945424"/>
            <a:ext cx="1610889" cy="277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>
              <a:spcAft>
                <a:spcPts val="800"/>
              </a:spcAft>
            </a:pPr>
            <a:r>
              <a:rPr lang="en-US" sz="1406">
                <a:solidFill>
                  <a:srgbClr val="000080"/>
                </a:solidFill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Silicon Telescope</a:t>
            </a:r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>
            <a:off x="1063880" y="2224511"/>
            <a:ext cx="64748" cy="446539"/>
          </a:xfrm>
          <a:prstGeom prst="line">
            <a:avLst/>
          </a:prstGeom>
          <a:noFill/>
          <a:ln w="36000" cap="flat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9245" y="4412552"/>
            <a:ext cx="4858343" cy="1812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4926441" y="4096626"/>
            <a:ext cx="4151695" cy="4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An online hit display from the Silicon Telescope</a:t>
            </a:r>
          </a:p>
        </p:txBody>
      </p:sp>
    </p:spTree>
    <p:extLst>
      <p:ext uri="{BB962C8B-B14F-4D97-AF65-F5344CB8AC3E}">
        <p14:creationId xmlns:p14="http://schemas.microsoft.com/office/powerpoint/2010/main" val="4039387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666805" y="0"/>
            <a:ext cx="8341346" cy="572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695" tIns="35695" rIns="35695" bIns="35695" anchor="b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  <a:tab pos="10810875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2953" dirty="0" err="1">
                <a:solidFill>
                  <a:srgbClr val="000000"/>
                </a:solidFill>
                <a:latin typeface="Arial Narrow" panose="020B0606020202030204" pitchFamily="34" charset="0"/>
              </a:rPr>
              <a:t>Sitel</a:t>
            </a:r>
            <a:r>
              <a:rPr lang="en-US" sz="2953" dirty="0">
                <a:solidFill>
                  <a:srgbClr val="000000"/>
                </a:solidFill>
                <a:latin typeface="Arial Narrow" panose="020B0606020202030204" pitchFamily="34" charset="0"/>
              </a:rPr>
              <a:t> - GEM event matching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992" y="2492137"/>
            <a:ext cx="3695109" cy="335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8723" y="2492137"/>
            <a:ext cx="3695109" cy="335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32797" y="1016326"/>
            <a:ext cx="7394684" cy="1092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289" tIns="31644" rIns="63289" bIns="31644"/>
          <a:lstStyle>
            <a:lvl1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1pPr>
            <a:lvl2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2pPr>
            <a:lvl3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3pPr>
            <a:lvl4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4pPr>
            <a:lvl5pPr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357188" algn="l"/>
                <a:tab pos="715963" algn="l"/>
                <a:tab pos="1074738" algn="l"/>
                <a:tab pos="1433513" algn="l"/>
                <a:tab pos="1792288" algn="l"/>
                <a:tab pos="2151063" algn="l"/>
                <a:tab pos="2509838" algn="l"/>
                <a:tab pos="2868613" algn="l"/>
                <a:tab pos="3227388" algn="l"/>
                <a:tab pos="3586163" algn="l"/>
                <a:tab pos="3944938" algn="l"/>
                <a:tab pos="4303713" algn="l"/>
                <a:tab pos="4662488" algn="l"/>
                <a:tab pos="5021263" algn="l"/>
                <a:tab pos="5380038" algn="l"/>
                <a:tab pos="5738813" algn="l"/>
                <a:tab pos="6097588" algn="l"/>
                <a:tab pos="6456363" algn="l"/>
                <a:tab pos="6815138" algn="l"/>
                <a:tab pos="7173913" algn="l"/>
                <a:tab pos="7207250" algn="l"/>
                <a:tab pos="7567613" algn="l"/>
                <a:tab pos="7927975" algn="l"/>
                <a:tab pos="8288338" algn="l"/>
                <a:tab pos="8648700" algn="l"/>
                <a:tab pos="9009063" algn="l"/>
                <a:tab pos="9369425" algn="l"/>
                <a:tab pos="9729788" algn="l"/>
                <a:tab pos="10090150" algn="l"/>
                <a:tab pos="10450513" algn="l"/>
              </a:tabLst>
              <a:defRPr sz="1200">
                <a:solidFill>
                  <a:srgbClr val="FFFFFF"/>
                </a:solidFill>
                <a:latin typeface="Helvetica Neue Light" charset="0"/>
                <a:ea typeface="ヒラギノ角ゴ ProN W3" charset="0"/>
                <a:cs typeface="ヒラギノ角ゴ ProN W3" charset="0"/>
              </a:defRPr>
            </a:lvl9pPr>
          </a:lstStyle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The CMS Silicon Telescope and our GEM have independent data acquisition systems</a:t>
            </a:r>
          </a:p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They get the same trigger (after deadtime)</a:t>
            </a:r>
          </a:p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We have to match the corresponding events</a:t>
            </a:r>
          </a:p>
          <a:p>
            <a:r>
              <a:rPr lang="en-US" sz="1688">
                <a:solidFill>
                  <a:srgbClr val="00000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These plots show that this works... </a:t>
            </a:r>
          </a:p>
        </p:txBody>
      </p:sp>
    </p:spTree>
    <p:extLst>
      <p:ext uri="{BB962C8B-B14F-4D97-AF65-F5344CB8AC3E}">
        <p14:creationId xmlns:p14="http://schemas.microsoft.com/office/powerpoint/2010/main" val="33553603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33946</TotalTime>
  <Words>2849</Words>
  <Application>Microsoft Office PowerPoint</Application>
  <PresentationFormat>On-screen Show (4:3)</PresentationFormat>
  <Paragraphs>698</Paragraphs>
  <Slides>72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21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72</vt:i4>
      </vt:variant>
    </vt:vector>
  </HeadingPairs>
  <TitlesOfParts>
    <vt:vector size="106" baseType="lpstr">
      <vt:lpstr>Arial Unicode MS</vt:lpstr>
      <vt:lpstr>ＭＳ Ｐゴシック</vt:lpstr>
      <vt:lpstr>ＭＳ Ｐゴシック</vt:lpstr>
      <vt:lpstr>ＭＳ Ｐ明朝</vt:lpstr>
      <vt:lpstr>Arial</vt:lpstr>
      <vt:lpstr>Arial Narrow</vt:lpstr>
      <vt:lpstr>Calibri</vt:lpstr>
      <vt:lpstr>Cambria Math</vt:lpstr>
      <vt:lpstr>Comic Sans MS</vt:lpstr>
      <vt:lpstr>Constantia</vt:lpstr>
      <vt:lpstr>Corbel</vt:lpstr>
      <vt:lpstr>Georgia</vt:lpstr>
      <vt:lpstr>Helvetica Neue Light</vt:lpstr>
      <vt:lpstr>Lucida Sans Unicode</vt:lpstr>
      <vt:lpstr>Symbol</vt:lpstr>
      <vt:lpstr>Times New Roman</vt:lpstr>
      <vt:lpstr>Verdana</vt:lpstr>
      <vt:lpstr>Wingdings</vt:lpstr>
      <vt:lpstr>Wingdings 2</vt:lpstr>
      <vt:lpstr>Wingdings 3</vt:lpstr>
      <vt:lpstr>ヒラギノ角ゴ ProN W3</vt:lpstr>
      <vt:lpstr>Crayons</vt:lpstr>
      <vt:lpstr>Civic</vt:lpstr>
      <vt:lpstr>3_Crayons</vt:lpstr>
      <vt:lpstr>4_Crayons</vt:lpstr>
      <vt:lpstr>1_Crayons</vt:lpstr>
      <vt:lpstr>1_Civic</vt:lpstr>
      <vt:lpstr>Concourse</vt:lpstr>
      <vt:lpstr>1_Concourse</vt:lpstr>
      <vt:lpstr>Office Theme</vt:lpstr>
      <vt:lpstr>1_Office Theme</vt:lpstr>
      <vt:lpstr>2_Office Theme</vt:lpstr>
      <vt:lpstr>3_Office Theme</vt:lpstr>
      <vt:lpstr>4_Office Theme</vt:lpstr>
      <vt:lpstr>Sector Test for high h at Electron-Ion Collider (EIC): T-1037 (FLYSUB) Status Update</vt:lpstr>
      <vt:lpstr>Electron-Ion Collider</vt:lpstr>
      <vt:lpstr>Fermilab Test Beam Facility</vt:lpstr>
      <vt:lpstr>MT6 1A – Minidrift GEM chamber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MT6 1A:  Mini-Drift Principle Works.</vt:lpstr>
      <vt:lpstr>MT6 2A and 2B</vt:lpstr>
      <vt:lpstr>MT6-2A  3-coordinate readout</vt:lpstr>
      <vt:lpstr>MT6 2A</vt:lpstr>
      <vt:lpstr>MT6 – 2B  Large Area Tracking Chambers</vt:lpstr>
      <vt:lpstr>PowerPoint Presentation</vt:lpstr>
      <vt:lpstr>Real Life Detector at FNAL</vt:lpstr>
      <vt:lpstr>PowerPoint Presentation</vt:lpstr>
      <vt:lpstr>PowerPoint Presentation</vt:lpstr>
      <vt:lpstr>PowerPoint Presentation</vt:lpstr>
      <vt:lpstr>Wedge ZigZag</vt:lpstr>
      <vt:lpstr>PowerPoint Presentation</vt:lpstr>
      <vt:lpstr>HV scan on Large ZZ detector</vt:lpstr>
      <vt:lpstr>PowerPoint Presentation</vt:lpstr>
      <vt:lpstr>PowerPoint Presentation</vt:lpstr>
      <vt:lpstr>PowerPoint Presentation</vt:lpstr>
      <vt:lpstr>Defining Beam:</vt:lpstr>
      <vt:lpstr>Charge Matching</vt:lpstr>
      <vt:lpstr>Shadow Clusters…</vt:lpstr>
      <vt:lpstr>Beam Spots from Trackers</vt:lpstr>
      <vt:lpstr>Killing the “MIP” Pad:</vt:lpstr>
      <vt:lpstr>How to define Ring Center</vt:lpstr>
      <vt:lpstr>Combinatorial Hough Transform:  Concept.</vt:lpstr>
      <vt:lpstr>Robust Fit Procedure:</vt:lpstr>
      <vt:lpstr>Ring Center and Track Vector</vt:lpstr>
      <vt:lpstr>Number of Pads Included in the Fit:</vt:lpstr>
      <vt:lpstr>FYI: Cleaner Spectra Possible by Correlation</vt:lpstr>
      <vt:lpstr>Radii Results:</vt:lpstr>
      <vt:lpstr>Scaling of the Radius With Expectation</vt:lpstr>
      <vt:lpstr>Understanding the widths?</vt:lpstr>
      <vt:lpstr>FTBF Known Beam Parameters</vt:lpstr>
      <vt:lpstr>Attempting to Remove FNAL Beam Spread…</vt:lpstr>
      <vt:lpstr>Summary</vt:lpstr>
      <vt:lpstr>Backups…</vt:lpstr>
      <vt:lpstr>Note: Take Care with Robust Fitting!!</vt:lpstr>
      <vt:lpstr>Cherenkov Light</vt:lpstr>
      <vt:lpstr>Commercial (small) mirror Reflectivities</vt:lpstr>
      <vt:lpstr>MT6 – 2D  Rings!!</vt:lpstr>
      <vt:lpstr>Four EIC Pictures…</vt:lpstr>
      <vt:lpstr>Fun: Pictures to scale!!!</vt:lpstr>
      <vt:lpstr>Summary</vt:lpstr>
      <vt:lpstr>Electron-Ion Collider</vt:lpstr>
      <vt:lpstr>Test Beam May/June @ SLAC</vt:lpstr>
      <vt:lpstr>Test beam:  ESTB at SLAC!</vt:lpstr>
      <vt:lpstr>Gas Electron Multiplier for PHOTONs!</vt:lpstr>
      <vt:lpstr>Where do you get more gain?</vt:lpstr>
      <vt:lpstr>Signal is a WAVEFORM from each channel!</vt:lpstr>
      <vt:lpstr>Data Analysis Stages</vt:lpstr>
      <vt:lpstr>Charge Spectrum from “Used” Pads:</vt:lpstr>
      <vt:lpstr>Look at the “Hit” pads… See Rings!</vt:lpstr>
      <vt:lpstr>Simulations</vt:lpstr>
      <vt:lpstr>Summary Ring Properties (SLAC)</vt:lpstr>
      <vt:lpstr>Full Summary of Data</vt:lpstr>
      <vt:lpstr>Glued Design: GEM Foil Layout Complete</vt:lpstr>
      <vt:lpstr>PowerPoint Presentation</vt:lpstr>
      <vt:lpstr>MT6 – 2D  Short Radiator RICH</vt:lpstr>
      <vt:lpstr>ePHENIX:  Compact RICH?  Impossible!</vt:lpstr>
      <vt:lpstr>ePHENIX: Gas RICH</vt:lpstr>
      <vt:lpstr>RICH Prototype</vt:lpstr>
    </vt:vector>
  </TitlesOfParts>
  <Company>京都大学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Naohito Saito</dc:creator>
  <cp:lastModifiedBy>Thomas K Hemmick</cp:lastModifiedBy>
  <cp:revision>555</cp:revision>
  <cp:lastPrinted>2013-10-09T09:05:35Z</cp:lastPrinted>
  <dcterms:created xsi:type="dcterms:W3CDTF">2011-05-04T21:17:55Z</dcterms:created>
  <dcterms:modified xsi:type="dcterms:W3CDTF">2013-12-05T18:00:57Z</dcterms:modified>
</cp:coreProperties>
</file>